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14"/>
  </p:notesMasterIdLst>
  <p:sldIdLst>
    <p:sldId id="256" r:id="rId2"/>
    <p:sldId id="269" r:id="rId3"/>
    <p:sldId id="345" r:id="rId4"/>
    <p:sldId id="356" r:id="rId5"/>
    <p:sldId id="346" r:id="rId6"/>
    <p:sldId id="347" r:id="rId7"/>
    <p:sldId id="357" r:id="rId8"/>
    <p:sldId id="348" r:id="rId9"/>
    <p:sldId id="349" r:id="rId10"/>
    <p:sldId id="350" r:id="rId11"/>
    <p:sldId id="351"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2"/>
    <p:restoredTop sz="94599"/>
  </p:normalViewPr>
  <p:slideViewPr>
    <p:cSldViewPr snapToGrid="0" snapToObjects="1">
      <p:cViewPr varScale="1">
        <p:scale>
          <a:sx n="106" d="100"/>
          <a:sy n="106" d="100"/>
        </p:scale>
        <p:origin x="151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A682B-FD5B-2B45-A2B5-048832F72E3E}" type="datetimeFigureOut">
              <a:rPr lang="en-US" smtClean="0"/>
              <a:t>11/29/21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5DEB9-0109-E946-80D2-48C0FC46CA96}" type="slidenum">
              <a:rPr lang="en-US" smtClean="0"/>
              <a:t>‹#›</a:t>
            </a:fld>
            <a:endParaRPr lang="en-US"/>
          </a:p>
        </p:txBody>
      </p:sp>
    </p:spTree>
    <p:extLst>
      <p:ext uri="{BB962C8B-B14F-4D97-AF65-F5344CB8AC3E}">
        <p14:creationId xmlns:p14="http://schemas.microsoft.com/office/powerpoint/2010/main" val="80997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75DEB9-0109-E946-80D2-48C0FC46CA96}" type="slidenum">
              <a:rPr lang="en-US" smtClean="0"/>
              <a:t>12</a:t>
            </a:fld>
            <a:endParaRPr lang="en-US"/>
          </a:p>
        </p:txBody>
      </p:sp>
    </p:spTree>
    <p:extLst>
      <p:ext uri="{BB962C8B-B14F-4D97-AF65-F5344CB8AC3E}">
        <p14:creationId xmlns:p14="http://schemas.microsoft.com/office/powerpoint/2010/main" val="3270191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11/29/21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t>11/29/21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t>11/29/21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t>11/29/21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11/29/21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t>11/29/21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t>11/29/21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D92626-37D2-4832-BF7A-BC283494A20D}" type="datetimeFigureOut">
              <a:rPr lang="en-US" smtClean="0"/>
              <a:t>11/29/21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t>11/29/21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11/29/21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lgn="l" eaLnBrk="1" latinLnBrk="0" hangingPunct="1"/>
            <a:fld id="{48D92626-37D2-4832-BF7A-BC283494A20D}" type="datetimeFigureOut">
              <a:rPr lang="en-US" smtClean="0"/>
              <a:t>11/29/21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lgn="l" eaLnBrk="1" latinLnBrk="0" hangingPunct="1"/>
            <a:fld id="{48D92626-37D2-4832-BF7A-BC283494A20D}" type="datetimeFigureOut">
              <a:rPr lang="en-US" smtClean="0"/>
              <a:t>11/29/21</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White Papers: The Most Effective Fundraising Tool</a:t>
            </a:r>
          </a:p>
        </p:txBody>
      </p:sp>
      <p:sp>
        <p:nvSpPr>
          <p:cNvPr id="3" name="Subtitle 2"/>
          <p:cNvSpPr>
            <a:spLocks noGrp="1"/>
          </p:cNvSpPr>
          <p:nvPr>
            <p:ph type="subTitle" idx="1"/>
          </p:nvPr>
        </p:nvSpPr>
        <p:spPr/>
        <p:txBody>
          <a:bodyPr>
            <a:normAutofit/>
          </a:bodyPr>
          <a:lstStyle/>
          <a:p>
            <a:r>
              <a:rPr lang="en-US" dirty="0"/>
              <a:t>James M. Langley</a:t>
            </a:r>
          </a:p>
          <a:p>
            <a:r>
              <a:rPr lang="en-US" dirty="0"/>
              <a:t>President , Langley Innovations</a:t>
            </a:r>
          </a:p>
          <a:p>
            <a:r>
              <a:rPr lang="en-US" dirty="0"/>
              <a:t>November 30, 2021</a:t>
            </a:r>
          </a:p>
        </p:txBody>
      </p:sp>
      <p:pic>
        <p:nvPicPr>
          <p:cNvPr id="4" name="Picture 3" descr="site-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5804" y="621073"/>
            <a:ext cx="4824410" cy="1698193"/>
          </a:xfrm>
          <a:prstGeom prst="rect">
            <a:avLst/>
          </a:prstGeom>
        </p:spPr>
      </p:pic>
    </p:spTree>
    <p:extLst>
      <p:ext uri="{BB962C8B-B14F-4D97-AF65-F5344CB8AC3E}">
        <p14:creationId xmlns:p14="http://schemas.microsoft.com/office/powerpoint/2010/main" val="365893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Series of 1:1 sessions is most effective, can assess degrees of interest, potential ownership, customize for major donors</a:t>
            </a:r>
          </a:p>
          <a:p>
            <a:pPr lvl="1"/>
            <a:r>
              <a:rPr lang="en-US" dirty="0"/>
              <a:t>The more time, energy and talent donors contribute to the formation of the idea, the more likely they are to fund it</a:t>
            </a:r>
          </a:p>
          <a:p>
            <a:pPr lvl="1"/>
            <a:r>
              <a:rPr lang="en-US" dirty="0"/>
              <a:t>Moving from dialogic to experiential will accelerate and deepen their interests</a:t>
            </a:r>
          </a:p>
          <a:p>
            <a:pPr lvl="2"/>
            <a:r>
              <a:rPr lang="en-US" dirty="0"/>
              <a:t>Create conditions that allow them to sell themselves</a:t>
            </a:r>
          </a:p>
        </p:txBody>
      </p:sp>
    </p:spTree>
    <p:extLst>
      <p:ext uri="{BB962C8B-B14F-4D97-AF65-F5344CB8AC3E}">
        <p14:creationId xmlns:p14="http://schemas.microsoft.com/office/powerpoint/2010/main" val="472914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Important to reflect what you have learned from the vetting process and from individuals</a:t>
            </a:r>
          </a:p>
          <a:p>
            <a:r>
              <a:rPr lang="en-US" dirty="0"/>
              <a:t>Incorporate as much as you can, be honest about what you can’t</a:t>
            </a:r>
          </a:p>
          <a:p>
            <a:r>
              <a:rPr lang="en-US" dirty="0"/>
              <a:t>A return to the formative stages of democratic philanthropy</a:t>
            </a:r>
          </a:p>
          <a:p>
            <a:pPr lvl="1"/>
            <a:r>
              <a:rPr lang="en-US" dirty="0"/>
              <a:t>We the people creating more perfect organizations and community</a:t>
            </a:r>
          </a:p>
        </p:txBody>
      </p:sp>
    </p:spTree>
    <p:extLst>
      <p:ext uri="{BB962C8B-B14F-4D97-AF65-F5344CB8AC3E}">
        <p14:creationId xmlns:p14="http://schemas.microsoft.com/office/powerpoint/2010/main" val="173106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White Papers</a:t>
            </a:r>
          </a:p>
        </p:txBody>
      </p:sp>
      <p:sp>
        <p:nvSpPr>
          <p:cNvPr id="4" name="Content Placeholder 3"/>
          <p:cNvSpPr>
            <a:spLocks noGrp="1"/>
          </p:cNvSpPr>
          <p:nvPr>
            <p:ph sz="half" idx="2"/>
          </p:nvPr>
        </p:nvSpPr>
        <p:spPr/>
        <p:txBody>
          <a:bodyPr/>
          <a:lstStyle/>
          <a:p>
            <a:endParaRPr lang="en-US" dirty="0"/>
          </a:p>
          <a:p>
            <a:r>
              <a:rPr lang="en-US" dirty="0"/>
              <a:t>Photo by Ian C. McLennan</a:t>
            </a:r>
          </a:p>
          <a:p>
            <a:endParaRPr lang="en-US" dirty="0"/>
          </a:p>
          <a:p>
            <a:r>
              <a:rPr lang="en-US" dirty="0"/>
              <a:t>Thank you</a:t>
            </a:r>
          </a:p>
          <a:p>
            <a:endParaRPr lang="en-US" dirty="0"/>
          </a:p>
          <a:p>
            <a:r>
              <a:rPr lang="en-US" dirty="0"/>
              <a:t>Questions</a:t>
            </a:r>
          </a:p>
        </p:txBody>
      </p:sp>
      <p:pic>
        <p:nvPicPr>
          <p:cNvPr id="8" name="Content Placeholder 7" descr="A picture containing floor, tiled, tile&#10;&#10;Description automatically generated">
            <a:extLst>
              <a:ext uri="{FF2B5EF4-FFF2-40B4-BE49-F238E27FC236}">
                <a16:creationId xmlns:a16="http://schemas.microsoft.com/office/drawing/2014/main" id="{88CB935B-846B-0740-8DCC-632C8CAFDB3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2685170"/>
            <a:ext cx="4038600" cy="2800522"/>
          </a:xfrm>
        </p:spPr>
      </p:pic>
    </p:spTree>
    <p:extLst>
      <p:ext uri="{BB962C8B-B14F-4D97-AF65-F5344CB8AC3E}">
        <p14:creationId xmlns:p14="http://schemas.microsoft.com/office/powerpoint/2010/main" val="167739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D416D-FF68-5742-86CB-56B7476259AE}"/>
              </a:ext>
            </a:extLst>
          </p:cNvPr>
          <p:cNvSpPr>
            <a:spLocks noGrp="1"/>
          </p:cNvSpPr>
          <p:nvPr>
            <p:ph type="title"/>
          </p:nvPr>
        </p:nvSpPr>
        <p:spPr/>
        <p:txBody>
          <a:bodyPr>
            <a:normAutofit/>
          </a:bodyPr>
          <a:lstStyle/>
          <a:p>
            <a:r>
              <a:rPr lang="en-US" dirty="0"/>
              <a:t>White Papers</a:t>
            </a:r>
          </a:p>
        </p:txBody>
      </p:sp>
      <p:sp>
        <p:nvSpPr>
          <p:cNvPr id="3" name="Content Placeholder 2">
            <a:extLst>
              <a:ext uri="{FF2B5EF4-FFF2-40B4-BE49-F238E27FC236}">
                <a16:creationId xmlns:a16="http://schemas.microsoft.com/office/drawing/2014/main" id="{33A9860F-F348-7849-9689-7CD233F097BE}"/>
              </a:ext>
            </a:extLst>
          </p:cNvPr>
          <p:cNvSpPr>
            <a:spLocks noGrp="1"/>
          </p:cNvSpPr>
          <p:nvPr>
            <p:ph idx="1"/>
          </p:nvPr>
        </p:nvSpPr>
        <p:spPr/>
        <p:txBody>
          <a:bodyPr>
            <a:normAutofit/>
          </a:bodyPr>
          <a:lstStyle/>
          <a:p>
            <a:r>
              <a:rPr lang="en-US" dirty="0"/>
              <a:t>What are they?</a:t>
            </a:r>
          </a:p>
          <a:p>
            <a:pPr lvl="1"/>
            <a:r>
              <a:rPr lang="en-US" dirty="0"/>
              <a:t>A 4 or 5-page draft describing an initiative that’s still “on the drawing board”</a:t>
            </a:r>
          </a:p>
          <a:p>
            <a:pPr lvl="1"/>
            <a:r>
              <a:rPr lang="en-US" dirty="0"/>
              <a:t>An invitation to co-creation</a:t>
            </a:r>
          </a:p>
          <a:p>
            <a:pPr lvl="1"/>
            <a:r>
              <a:rPr lang="en-US" dirty="0"/>
              <a:t>A credible conversation starter, high content, low gloss</a:t>
            </a:r>
          </a:p>
          <a:p>
            <a:pPr lvl="1"/>
            <a:r>
              <a:rPr lang="en-US" dirty="0"/>
              <a:t>Used to test the alignment between your competencies (that you want to amplify) and donors’ strongest philanthropic convictions</a:t>
            </a:r>
          </a:p>
        </p:txBody>
      </p:sp>
    </p:spTree>
    <p:extLst>
      <p:ext uri="{BB962C8B-B14F-4D97-AF65-F5344CB8AC3E}">
        <p14:creationId xmlns:p14="http://schemas.microsoft.com/office/powerpoint/2010/main" val="1960431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Why is it the most effective fundraising tool?</a:t>
            </a:r>
          </a:p>
          <a:p>
            <a:pPr lvl="1"/>
            <a:r>
              <a:rPr lang="en-US" dirty="0"/>
              <a:t>Because successful solicitations stem from progressive dialogue</a:t>
            </a:r>
          </a:p>
          <a:p>
            <a:pPr lvl="2"/>
            <a:r>
              <a:rPr lang="en-US" dirty="0"/>
              <a:t>7-9 interactions</a:t>
            </a:r>
          </a:p>
          <a:p>
            <a:pPr lvl="1"/>
            <a:r>
              <a:rPr lang="en-US" dirty="0"/>
              <a:t>Donors increasingly self-directed, designating gifts</a:t>
            </a:r>
          </a:p>
          <a:p>
            <a:pPr lvl="1"/>
            <a:r>
              <a:rPr lang="en-US" dirty="0"/>
              <a:t>Giving through to generate societal impact not just giving to for the sake of subsidizing basic operations </a:t>
            </a:r>
          </a:p>
        </p:txBody>
      </p:sp>
    </p:spTree>
    <p:extLst>
      <p:ext uri="{BB962C8B-B14F-4D97-AF65-F5344CB8AC3E}">
        <p14:creationId xmlns:p14="http://schemas.microsoft.com/office/powerpoint/2010/main" val="1540835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4EE552-ECF7-8749-BBA7-AE04DF42CA52}"/>
              </a:ext>
            </a:extLst>
          </p:cNvPr>
          <p:cNvSpPr/>
          <p:nvPr/>
        </p:nvSpPr>
        <p:spPr>
          <a:xfrm>
            <a:off x="818148" y="1034716"/>
            <a:ext cx="7916778" cy="4247317"/>
          </a:xfrm>
          <a:prstGeom prst="rect">
            <a:avLst/>
          </a:prstGeom>
        </p:spPr>
        <p:txBody>
          <a:bodyPr wrap="square">
            <a:spAutoFit/>
          </a:bodyPr>
          <a:lstStyle/>
          <a:p>
            <a:endParaRPr lang="en-US" dirty="0"/>
          </a:p>
          <a:p>
            <a:pPr marL="285750" indent="-285750">
              <a:buFont typeface="Arial" panose="020B0604020202020204" pitchFamily="34" charset="0"/>
              <a:buChar char="•"/>
            </a:pPr>
            <a:r>
              <a:rPr lang="en-US" dirty="0"/>
              <a:t>42,000,000: People who are interested in donating to charitable causes (in general)</a:t>
            </a:r>
          </a:p>
          <a:p>
            <a:pPr marL="285750" indent="-285750">
              <a:buFont typeface="Arial" panose="020B0604020202020204" pitchFamily="34" charset="0"/>
              <a:buChar char="•"/>
            </a:pPr>
            <a:r>
              <a:rPr lang="en-US" dirty="0"/>
              <a:t>40,000,000: People in households that donate money to political causes</a:t>
            </a:r>
          </a:p>
          <a:p>
            <a:pPr marL="285750" indent="-285750">
              <a:buFont typeface="Arial" panose="020B0604020202020204" pitchFamily="34" charset="0"/>
              <a:buChar char="•"/>
            </a:pPr>
            <a:r>
              <a:rPr lang="en-US" dirty="0"/>
              <a:t>26,000,000: People who are interested in donating to veteran causes</a:t>
            </a:r>
          </a:p>
          <a:p>
            <a:pPr marL="285750" indent="-285750">
              <a:buFont typeface="Arial" panose="020B0604020202020204" pitchFamily="34" charset="0"/>
              <a:buChar char="•"/>
            </a:pPr>
            <a:r>
              <a:rPr lang="en-US" dirty="0"/>
              <a:t>19,400,000: People in households that donate money to health causes</a:t>
            </a:r>
          </a:p>
          <a:p>
            <a:pPr marL="285750" indent="-285750">
              <a:buFont typeface="Arial" panose="020B0604020202020204" pitchFamily="34" charset="0"/>
              <a:buChar char="•"/>
            </a:pPr>
            <a:r>
              <a:rPr lang="en-US" dirty="0"/>
              <a:t>10,200,000: People in households that donate money to environmental or wildlife causes</a:t>
            </a:r>
          </a:p>
          <a:p>
            <a:pPr marL="285750" indent="-285750">
              <a:buFont typeface="Arial" panose="020B0604020202020204" pitchFamily="34" charset="0"/>
              <a:buChar char="•"/>
            </a:pPr>
            <a:r>
              <a:rPr lang="en-US" dirty="0"/>
              <a:t>9,800,000: People in households that donate money to animal welfare</a:t>
            </a:r>
          </a:p>
          <a:p>
            <a:pPr marL="285750" indent="-285750">
              <a:buFont typeface="Arial" panose="020B0604020202020204" pitchFamily="34" charset="0"/>
              <a:buChar char="•"/>
            </a:pPr>
            <a:r>
              <a:rPr lang="en-US" dirty="0"/>
              <a:t>5,600,000: People who have an interest in making donations to cancer causes</a:t>
            </a:r>
          </a:p>
          <a:p>
            <a:pPr marL="285750" indent="-285750">
              <a:buFont typeface="Arial" panose="020B0604020202020204" pitchFamily="34" charset="0"/>
              <a:buChar char="•"/>
            </a:pPr>
            <a:r>
              <a:rPr lang="en-US" dirty="0"/>
              <a:t>5,000,000: People who have an interest in making donations to children's causes</a:t>
            </a:r>
          </a:p>
          <a:p>
            <a:pPr marL="285750" indent="-285750">
              <a:buFont typeface="Arial" panose="020B0604020202020204" pitchFamily="34" charset="0"/>
              <a:buChar char="•"/>
            </a:pPr>
            <a:r>
              <a:rPr lang="en-US" dirty="0"/>
              <a:t>4,000,000: People who are interested in donating to religious causes</a:t>
            </a:r>
          </a:p>
          <a:p>
            <a:pPr marL="285750" indent="-285750">
              <a:buFont typeface="Arial" panose="020B0604020202020204" pitchFamily="34" charset="0"/>
              <a:buChar char="•"/>
            </a:pPr>
            <a:r>
              <a:rPr lang="en-US" dirty="0"/>
              <a:t>1,800,000: People who are interested in donating to world relief causes</a:t>
            </a:r>
          </a:p>
          <a:p>
            <a:pPr marL="285750" indent="-285750">
              <a:buFont typeface="Arial" panose="020B0604020202020204" pitchFamily="34" charset="0"/>
              <a:buChar char="•"/>
            </a:pPr>
            <a:r>
              <a:rPr lang="en-US" dirty="0"/>
              <a:t>960,000: People in households that donate money to arts or cultural causes</a:t>
            </a:r>
          </a:p>
        </p:txBody>
      </p:sp>
    </p:spTree>
    <p:extLst>
      <p:ext uri="{BB962C8B-B14F-4D97-AF65-F5344CB8AC3E}">
        <p14:creationId xmlns:p14="http://schemas.microsoft.com/office/powerpoint/2010/main" val="395273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If fewer people are giving to institutions and more to causes, doesn’t it stand to reason that institutions need to act more likely causes if they hope to raise more and stem the loss of donors?</a:t>
            </a:r>
          </a:p>
          <a:p>
            <a:pPr lvl="1"/>
            <a:r>
              <a:rPr lang="en-US" dirty="0"/>
              <a:t>Lift the sights of current donors</a:t>
            </a:r>
          </a:p>
          <a:p>
            <a:pPr lvl="1"/>
            <a:r>
              <a:rPr lang="en-US" dirty="0"/>
              <a:t>Cause-orientation is the key to younger generational giving </a:t>
            </a:r>
          </a:p>
        </p:txBody>
      </p:sp>
    </p:spTree>
    <p:extLst>
      <p:ext uri="{BB962C8B-B14F-4D97-AF65-F5344CB8AC3E}">
        <p14:creationId xmlns:p14="http://schemas.microsoft.com/office/powerpoint/2010/main" val="375563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pic>
        <p:nvPicPr>
          <p:cNvPr id="5" name="Content Placeholder 4" descr="A screenshot of a computer&#10;&#10;Description automatically generated with medium confidence">
            <a:extLst>
              <a:ext uri="{FF2B5EF4-FFF2-40B4-BE49-F238E27FC236}">
                <a16:creationId xmlns:a16="http://schemas.microsoft.com/office/drawing/2014/main" id="{9853EF11-CB95-744B-841B-ED9538E2074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500" y="1935162"/>
            <a:ext cx="6731000" cy="4305300"/>
          </a:xfrm>
        </p:spPr>
      </p:pic>
    </p:spTree>
    <p:extLst>
      <p:ext uri="{BB962C8B-B14F-4D97-AF65-F5344CB8AC3E}">
        <p14:creationId xmlns:p14="http://schemas.microsoft.com/office/powerpoint/2010/main" val="429111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55BDB-4F7C-4F45-BA5F-707BC4E69DBB}"/>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26DD5CB0-DA23-964D-B064-D4D54F83B78D}"/>
              </a:ext>
            </a:extLst>
          </p:cNvPr>
          <p:cNvSpPr>
            <a:spLocks noGrp="1"/>
          </p:cNvSpPr>
          <p:nvPr>
            <p:ph idx="1"/>
          </p:nvPr>
        </p:nvSpPr>
        <p:spPr/>
        <p:txBody>
          <a:bodyPr/>
          <a:lstStyle/>
          <a:p>
            <a:r>
              <a:rPr lang="en-US" dirty="0"/>
              <a:t>Let facts speak for themselves</a:t>
            </a:r>
          </a:p>
          <a:p>
            <a:r>
              <a:rPr lang="en-US" dirty="0"/>
              <a:t>Use as few adjectives and superlatives as possible </a:t>
            </a:r>
          </a:p>
          <a:p>
            <a:r>
              <a:rPr lang="en-US" dirty="0"/>
              <a:t>Avoid over-statement and overreach</a:t>
            </a:r>
          </a:p>
          <a:p>
            <a:r>
              <a:rPr lang="en-US" dirty="0"/>
              <a:t>Don’t dress up the document</a:t>
            </a:r>
          </a:p>
          <a:p>
            <a:r>
              <a:rPr lang="en-US" dirty="0"/>
              <a:t>High content, low gloss </a:t>
            </a:r>
          </a:p>
          <a:p>
            <a:endParaRPr lang="en-US" dirty="0"/>
          </a:p>
        </p:txBody>
      </p:sp>
    </p:spTree>
    <p:extLst>
      <p:ext uri="{BB962C8B-B14F-4D97-AF65-F5344CB8AC3E}">
        <p14:creationId xmlns:p14="http://schemas.microsoft.com/office/powerpoint/2010/main" val="3340606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How we use them</a:t>
            </a:r>
          </a:p>
          <a:p>
            <a:pPr lvl="1"/>
            <a:r>
              <a:rPr lang="en-US" dirty="0"/>
              <a:t>Test alignment – try them on donors who have a strong probability of resonating with the proposed initiative</a:t>
            </a:r>
          </a:p>
          <a:p>
            <a:pPr lvl="2"/>
            <a:r>
              <a:rPr lang="en-US" dirty="0"/>
              <a:t>Previous giving</a:t>
            </a:r>
          </a:p>
          <a:p>
            <a:pPr lvl="2"/>
            <a:r>
              <a:rPr lang="en-US" dirty="0"/>
              <a:t>Advocacy</a:t>
            </a:r>
          </a:p>
          <a:p>
            <a:pPr lvl="2"/>
            <a:r>
              <a:rPr lang="en-US" dirty="0"/>
              <a:t>Hits home</a:t>
            </a:r>
          </a:p>
        </p:txBody>
      </p:sp>
    </p:spTree>
    <p:extLst>
      <p:ext uri="{BB962C8B-B14F-4D97-AF65-F5344CB8AC3E}">
        <p14:creationId xmlns:p14="http://schemas.microsoft.com/office/powerpoint/2010/main" val="30465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311A-094D-C74B-B0E8-A9F5DC168A04}"/>
              </a:ext>
            </a:extLst>
          </p:cNvPr>
          <p:cNvSpPr>
            <a:spLocks noGrp="1"/>
          </p:cNvSpPr>
          <p:nvPr>
            <p:ph type="title"/>
          </p:nvPr>
        </p:nvSpPr>
        <p:spPr/>
        <p:txBody>
          <a:bodyPr/>
          <a:lstStyle/>
          <a:p>
            <a:r>
              <a:rPr lang="en-US" dirty="0"/>
              <a:t>White Papers</a:t>
            </a:r>
          </a:p>
        </p:txBody>
      </p:sp>
      <p:sp>
        <p:nvSpPr>
          <p:cNvPr id="3" name="Content Placeholder 2">
            <a:extLst>
              <a:ext uri="{FF2B5EF4-FFF2-40B4-BE49-F238E27FC236}">
                <a16:creationId xmlns:a16="http://schemas.microsoft.com/office/drawing/2014/main" id="{4D2DF0AB-50F2-2C43-B4A8-A98C9326B2EA}"/>
              </a:ext>
            </a:extLst>
          </p:cNvPr>
          <p:cNvSpPr>
            <a:spLocks noGrp="1"/>
          </p:cNvSpPr>
          <p:nvPr>
            <p:ph idx="1"/>
          </p:nvPr>
        </p:nvSpPr>
        <p:spPr/>
        <p:txBody>
          <a:bodyPr/>
          <a:lstStyle/>
          <a:p>
            <a:r>
              <a:rPr lang="en-US" dirty="0"/>
              <a:t>Vetting</a:t>
            </a:r>
          </a:p>
          <a:p>
            <a:pPr lvl="1"/>
            <a:r>
              <a:rPr lang="en-US" dirty="0"/>
              <a:t>1:1 sessions</a:t>
            </a:r>
          </a:p>
          <a:p>
            <a:pPr lvl="1"/>
            <a:r>
              <a:rPr lang="en-US" dirty="0"/>
              <a:t>Focus groups</a:t>
            </a:r>
          </a:p>
          <a:p>
            <a:pPr lvl="1"/>
            <a:r>
              <a:rPr lang="en-US" dirty="0"/>
              <a:t>Salon events</a:t>
            </a:r>
          </a:p>
          <a:p>
            <a:pPr lvl="1"/>
            <a:r>
              <a:rPr lang="en-US" dirty="0"/>
              <a:t>Online postings (Dickinson)</a:t>
            </a:r>
          </a:p>
        </p:txBody>
      </p:sp>
    </p:spTree>
    <p:extLst>
      <p:ext uri="{BB962C8B-B14F-4D97-AF65-F5344CB8AC3E}">
        <p14:creationId xmlns:p14="http://schemas.microsoft.com/office/powerpoint/2010/main" val="971769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Module.thmx</Template>
  <TotalTime>1767</TotalTime>
  <Words>507</Words>
  <Application>Microsoft Macintosh PowerPoint</Application>
  <PresentationFormat>On-screen Show (4:3)</PresentationFormat>
  <Paragraphs>69</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Wingdings</vt:lpstr>
      <vt:lpstr>Wingdings 2</vt:lpstr>
      <vt:lpstr>Wingdings 3</vt:lpstr>
      <vt:lpstr>Module</vt:lpstr>
      <vt:lpstr>White Papers: The Most Effective Fundraising Tool</vt:lpstr>
      <vt:lpstr>White Papers</vt:lpstr>
      <vt:lpstr>White Papers</vt:lpstr>
      <vt:lpstr>PowerPoint Presentation</vt:lpstr>
      <vt:lpstr>White Papers</vt:lpstr>
      <vt:lpstr>White Papers</vt:lpstr>
      <vt:lpstr>White Papers</vt:lpstr>
      <vt:lpstr>White Papers</vt:lpstr>
      <vt:lpstr>White Papers</vt:lpstr>
      <vt:lpstr>White Papers</vt:lpstr>
      <vt:lpstr>White Papers</vt:lpstr>
      <vt:lpstr>White Papers</vt:lpstr>
    </vt:vector>
  </TitlesOfParts>
  <Company>Langley Innovations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 Metrics: Measure With Care</dc:title>
  <dc:creator>James Langley</dc:creator>
  <cp:lastModifiedBy>Jim Langley</cp:lastModifiedBy>
  <cp:revision>28</cp:revision>
  <dcterms:created xsi:type="dcterms:W3CDTF">2021-03-28T14:37:16Z</dcterms:created>
  <dcterms:modified xsi:type="dcterms:W3CDTF">2021-11-29T15:02:47Z</dcterms:modified>
</cp:coreProperties>
</file>