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7" r:id="rId1"/>
  </p:sldMasterIdLst>
  <p:notesMasterIdLst>
    <p:notesMasterId r:id="rId16"/>
  </p:notesMasterIdLst>
  <p:sldIdLst>
    <p:sldId id="256" r:id="rId2"/>
    <p:sldId id="368" r:id="rId3"/>
    <p:sldId id="269" r:id="rId4"/>
    <p:sldId id="358" r:id="rId5"/>
    <p:sldId id="359" r:id="rId6"/>
    <p:sldId id="360" r:id="rId7"/>
    <p:sldId id="361" r:id="rId8"/>
    <p:sldId id="362" r:id="rId9"/>
    <p:sldId id="363" r:id="rId10"/>
    <p:sldId id="364" r:id="rId11"/>
    <p:sldId id="365" r:id="rId12"/>
    <p:sldId id="366" r:id="rId13"/>
    <p:sldId id="367" r:id="rId14"/>
    <p:sldId id="26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62"/>
    <p:restoredTop sz="94615"/>
  </p:normalViewPr>
  <p:slideViewPr>
    <p:cSldViewPr snapToGrid="0" snapToObjects="1">
      <p:cViewPr varScale="1">
        <p:scale>
          <a:sx n="106" d="100"/>
          <a:sy n="106" d="100"/>
        </p:scale>
        <p:origin x="151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CA682B-FD5B-2B45-A2B5-048832F72E3E}" type="datetimeFigureOut">
              <a:rPr lang="en-US" smtClean="0"/>
              <a:t>5/23/23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5DEB9-0109-E946-80D2-48C0FC46C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974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75DEB9-0109-E946-80D2-48C0FC46CA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191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48D92626-37D2-4832-BF7A-BC283494A20D}" type="datetimeFigureOut">
              <a:rPr lang="en-US" smtClean="0"/>
              <a:t>5/23/23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t>5/23/23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t>5/23/23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t>5/23/23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48D92626-37D2-4832-BF7A-BC283494A20D}" type="datetimeFigureOut">
              <a:rPr lang="en-US" smtClean="0"/>
              <a:t>5/23/23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t>5/23/23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t>5/23/23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t>5/23/23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t>5/23/23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48D92626-37D2-4832-BF7A-BC283494A20D}" type="datetimeFigureOut">
              <a:rPr lang="en-US" smtClean="0"/>
              <a:t>5/23/23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 algn="l" eaLnBrk="1" latinLnBrk="0" hangingPunct="1"/>
            <a:fld id="{48D92626-37D2-4832-BF7A-BC283494A20D}" type="datetimeFigureOut">
              <a:rPr lang="en-US" smtClean="0"/>
              <a:t>5/23/23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t>5/23/23</a:t>
            </a:fld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algn="r" eaLnBrk="1" latinLnBrk="0" hangingPunct="1"/>
            <a:endParaRPr kumimoji="0"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 sz="1600" b="1" dirty="0">
              <a:solidFill>
                <a:schemeClr val="tx2">
                  <a:shade val="90000"/>
                </a:schemeClr>
              </a:solidFill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Rethinking Who Qualifies As a Prospect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James M. Langley</a:t>
            </a:r>
          </a:p>
          <a:p>
            <a:r>
              <a:rPr lang="en-US" dirty="0"/>
              <a:t>President , Langley Innovations</a:t>
            </a:r>
          </a:p>
          <a:p>
            <a:r>
              <a:rPr lang="en-US" dirty="0"/>
              <a:t>May 23, 2023</a:t>
            </a:r>
          </a:p>
        </p:txBody>
      </p:sp>
      <p:pic>
        <p:nvPicPr>
          <p:cNvPr id="4" name="Picture 3" descr="site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804" y="621073"/>
            <a:ext cx="4824410" cy="169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935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D416D-FF68-5742-86CB-56B747625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Rethinking “Prospects”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9860F-F348-7849-9689-7CD233F09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Survey </a:t>
            </a:r>
          </a:p>
          <a:p>
            <a:pPr lvl="1"/>
            <a:r>
              <a:rPr lang="en-US" dirty="0"/>
              <a:t>Completed in 15 minutes</a:t>
            </a:r>
          </a:p>
          <a:p>
            <a:pPr lvl="1"/>
            <a:r>
              <a:rPr lang="en-US" dirty="0"/>
              <a:t>“Other comments” – dozens give another 15 minutes to make thoughtful comments and share frustrations </a:t>
            </a:r>
          </a:p>
          <a:p>
            <a:pPr lvl="1"/>
            <a:r>
              <a:rPr lang="en-US" dirty="0"/>
              <a:t>The follow up and pathways are so clear</a:t>
            </a:r>
          </a:p>
        </p:txBody>
      </p:sp>
    </p:spTree>
    <p:extLst>
      <p:ext uri="{BB962C8B-B14F-4D97-AF65-F5344CB8AC3E}">
        <p14:creationId xmlns:p14="http://schemas.microsoft.com/office/powerpoint/2010/main" val="4088060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D416D-FF68-5742-86CB-56B747625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Rethinking “Prospects”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9860F-F348-7849-9689-7CD233F09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Back to your portfolio</a:t>
            </a:r>
          </a:p>
          <a:p>
            <a:pPr lvl="1"/>
            <a:r>
              <a:rPr lang="en-US" dirty="0"/>
              <a:t>At least 80% current donor</a:t>
            </a:r>
          </a:p>
          <a:p>
            <a:pPr lvl="2"/>
            <a:r>
              <a:rPr lang="en-US" dirty="0"/>
              <a:t>Frequency and recency of interactions</a:t>
            </a:r>
          </a:p>
          <a:p>
            <a:pPr lvl="2"/>
            <a:r>
              <a:rPr lang="en-US" dirty="0"/>
              <a:t>If low, work on getting them to cross the threshold </a:t>
            </a:r>
          </a:p>
          <a:p>
            <a:pPr lvl="1"/>
            <a:r>
              <a:rPr lang="en-US" dirty="0"/>
              <a:t>Stewardship interview (stewardship office, advisory board, volunteers, others working for your organization outside of advancement)</a:t>
            </a:r>
          </a:p>
          <a:p>
            <a:pPr lvl="2"/>
            <a:r>
              <a:rPr lang="en-US" dirty="0"/>
              <a:t>If they respond, follow their lead</a:t>
            </a:r>
          </a:p>
          <a:p>
            <a:pPr lvl="2"/>
            <a:r>
              <a:rPr lang="en-US" dirty="0"/>
              <a:t>If they decline, it’s a good sign</a:t>
            </a:r>
          </a:p>
        </p:txBody>
      </p:sp>
    </p:spTree>
    <p:extLst>
      <p:ext uri="{BB962C8B-B14F-4D97-AF65-F5344CB8AC3E}">
        <p14:creationId xmlns:p14="http://schemas.microsoft.com/office/powerpoint/2010/main" val="2061434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D416D-FF68-5742-86CB-56B747625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Rethinking “Prospects”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9860F-F348-7849-9689-7CD233F09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Your portfolio</a:t>
            </a:r>
          </a:p>
          <a:p>
            <a:pPr lvl="1"/>
            <a:r>
              <a:rPr lang="en-US" dirty="0"/>
              <a:t>Survey more speculative prospects</a:t>
            </a:r>
          </a:p>
          <a:p>
            <a:pPr lvl="1"/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party, independent platform </a:t>
            </a:r>
          </a:p>
          <a:p>
            <a:pPr lvl="1"/>
            <a:r>
              <a:rPr lang="en-US" dirty="0"/>
              <a:t>Very cost effective </a:t>
            </a:r>
          </a:p>
        </p:txBody>
      </p:sp>
    </p:spTree>
    <p:extLst>
      <p:ext uri="{BB962C8B-B14F-4D97-AF65-F5344CB8AC3E}">
        <p14:creationId xmlns:p14="http://schemas.microsoft.com/office/powerpoint/2010/main" val="2289967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D416D-FF68-5742-86CB-56B747625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Rethinking “Prospects”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9860F-F348-7849-9689-7CD233F09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Ask permission to test idea, invite candid reaction</a:t>
            </a:r>
          </a:p>
          <a:p>
            <a:r>
              <a:rPr lang="en-US" dirty="0"/>
              <a:t>Keep reordering portfolio, depending on their response</a:t>
            </a:r>
          </a:p>
          <a:p>
            <a:r>
              <a:rPr lang="en-US" dirty="0"/>
              <a:t>Effective portfolio management is never static</a:t>
            </a:r>
          </a:p>
          <a:p>
            <a:r>
              <a:rPr lang="en-US" dirty="0"/>
              <a:t>Probe, listen, respond, refine</a:t>
            </a:r>
          </a:p>
          <a:p>
            <a:r>
              <a:rPr lang="en-US" dirty="0"/>
              <a:t>Inform powers that be who your best prospect are based on responses</a:t>
            </a:r>
          </a:p>
          <a:p>
            <a:r>
              <a:rPr lang="en-US" dirty="0"/>
              <a:t>Most predictive criteria based on what you’ve learned</a:t>
            </a:r>
          </a:p>
          <a:p>
            <a:r>
              <a:rPr lang="en-US" dirty="0"/>
              <a:t>Share, see who cares, go from there</a:t>
            </a:r>
          </a:p>
        </p:txBody>
      </p:sp>
    </p:spTree>
    <p:extLst>
      <p:ext uri="{BB962C8B-B14F-4D97-AF65-F5344CB8AC3E}">
        <p14:creationId xmlns:p14="http://schemas.microsoft.com/office/powerpoint/2010/main" val="750611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Rethinking ”Prospects”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Thank you</a:t>
            </a:r>
          </a:p>
          <a:p>
            <a:endParaRPr lang="en-US" dirty="0"/>
          </a:p>
          <a:p>
            <a:r>
              <a:rPr lang="en-US" dirty="0"/>
              <a:t>Questions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60DAE4E-FDEF-5D9C-E0F1-22A2295474E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3513" y="2350493"/>
            <a:ext cx="4624387" cy="3468290"/>
          </a:xfrm>
        </p:spPr>
      </p:pic>
    </p:spTree>
    <p:extLst>
      <p:ext uri="{BB962C8B-B14F-4D97-AF65-F5344CB8AC3E}">
        <p14:creationId xmlns:p14="http://schemas.microsoft.com/office/powerpoint/2010/main" val="1677397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E7154-4D4C-219F-B681-28185D013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A72A2-1BA4-5E85-4641-2A3571E60E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Fastest growing part of my business</a:t>
            </a:r>
          </a:p>
          <a:p>
            <a:pPr lvl="1"/>
            <a:r>
              <a:rPr lang="en-US" dirty="0"/>
              <a:t>Training deans</a:t>
            </a:r>
          </a:p>
          <a:p>
            <a:pPr lvl="1"/>
            <a:r>
              <a:rPr lang="en-US" dirty="0"/>
              <a:t>Content generation, major gift worthy ideas</a:t>
            </a:r>
          </a:p>
          <a:p>
            <a:pPr lvl="2"/>
            <a:r>
              <a:rPr lang="en-US" dirty="0"/>
              <a:t>Narrative form</a:t>
            </a:r>
          </a:p>
          <a:p>
            <a:pPr lvl="2"/>
            <a:r>
              <a:rPr lang="en-US" dirty="0"/>
              <a:t>Steinway pianos – the story of single Steinway</a:t>
            </a:r>
          </a:p>
          <a:p>
            <a:pPr lvl="1"/>
            <a:r>
              <a:rPr lang="en-US" dirty="0"/>
              <a:t>Initiatives not items</a:t>
            </a:r>
          </a:p>
          <a:p>
            <a:pPr lvl="1"/>
            <a:r>
              <a:rPr lang="en-US" dirty="0"/>
              <a:t>Show don’t tell</a:t>
            </a:r>
          </a:p>
        </p:txBody>
      </p:sp>
    </p:spTree>
    <p:extLst>
      <p:ext uri="{BB962C8B-B14F-4D97-AF65-F5344CB8AC3E}">
        <p14:creationId xmlns:p14="http://schemas.microsoft.com/office/powerpoint/2010/main" val="3926596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D416D-FF68-5742-86CB-56B747625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Rethinking “Prospects”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9860F-F348-7849-9689-7CD233F09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Trend in recent years</a:t>
            </a:r>
          </a:p>
          <a:p>
            <a:pPr lvl="1"/>
            <a:r>
              <a:rPr lang="en-US" dirty="0"/>
              <a:t>Smaller portfolios </a:t>
            </a:r>
          </a:p>
          <a:p>
            <a:pPr lvl="2"/>
            <a:r>
              <a:rPr lang="en-US" dirty="0"/>
              <a:t>75 or fewer </a:t>
            </a:r>
          </a:p>
          <a:p>
            <a:pPr lvl="2"/>
            <a:r>
              <a:rPr lang="en-US" dirty="0"/>
              <a:t>Rationale:  Focus on fewer leads to higher rate of closer</a:t>
            </a:r>
          </a:p>
          <a:p>
            <a:pPr lvl="2"/>
            <a:r>
              <a:rPr lang="en-US" dirty="0"/>
              <a:t>Neuroscience, the myth of multi-tasking, the more things we try to do, the more poorly we do each thing</a:t>
            </a:r>
          </a:p>
        </p:txBody>
      </p:sp>
    </p:spTree>
    <p:extLst>
      <p:ext uri="{BB962C8B-B14F-4D97-AF65-F5344CB8AC3E}">
        <p14:creationId xmlns:p14="http://schemas.microsoft.com/office/powerpoint/2010/main" val="1960431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D416D-FF68-5742-86CB-56B747625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Rethinking “Prospects”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9860F-F348-7849-9689-7CD233F09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But even smaller portfolios can have ill-chosen prospects, supposed viability based on too much wishful thinking</a:t>
            </a:r>
          </a:p>
          <a:p>
            <a:r>
              <a:rPr lang="en-US" dirty="0"/>
              <a:t>Fewer to focus on but closure rate is still dependent on:</a:t>
            </a:r>
          </a:p>
          <a:p>
            <a:pPr lvl="1"/>
            <a:r>
              <a:rPr lang="en-US" dirty="0"/>
              <a:t>Philanthropic history</a:t>
            </a:r>
          </a:p>
          <a:p>
            <a:pPr lvl="2"/>
            <a:r>
              <a:rPr lang="en-US" dirty="0"/>
              <a:t>Level of satisfaction</a:t>
            </a:r>
          </a:p>
          <a:p>
            <a:pPr lvl="1"/>
            <a:r>
              <a:rPr lang="en-US" dirty="0"/>
              <a:t>Frequency and recency of interactions</a:t>
            </a:r>
          </a:p>
          <a:p>
            <a:pPr lvl="2"/>
            <a:r>
              <a:rPr lang="en-US" dirty="0"/>
              <a:t>Little or none is a none starter</a:t>
            </a:r>
          </a:p>
          <a:p>
            <a:pPr lvl="1"/>
            <a:r>
              <a:rPr lang="en-US" dirty="0"/>
              <a:t>Alignment of interests</a:t>
            </a:r>
          </a:p>
        </p:txBody>
      </p:sp>
    </p:spTree>
    <p:extLst>
      <p:ext uri="{BB962C8B-B14F-4D97-AF65-F5344CB8AC3E}">
        <p14:creationId xmlns:p14="http://schemas.microsoft.com/office/powerpoint/2010/main" val="2891984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D416D-FF68-5742-86CB-56B747625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Rethinking “Prospects”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9860F-F348-7849-9689-7CD233F09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Need to be smarter, more strategic about how we populate portfolios</a:t>
            </a:r>
          </a:p>
          <a:p>
            <a:pPr lvl="1"/>
            <a:r>
              <a:rPr lang="en-US" dirty="0"/>
              <a:t>Not just predictive criteria, ratings systems, a good starting point but…</a:t>
            </a:r>
          </a:p>
          <a:p>
            <a:pPr lvl="1"/>
            <a:r>
              <a:rPr lang="en-US" dirty="0"/>
              <a:t>Need to think about top prospects as those who are most likely to give in the next 6 to 12 months</a:t>
            </a:r>
          </a:p>
          <a:p>
            <a:pPr lvl="1"/>
            <a:r>
              <a:rPr lang="en-US" dirty="0"/>
              <a:t>Reverse engineer using behaviors of those who have given in the last 6 to 12 months</a:t>
            </a:r>
          </a:p>
        </p:txBody>
      </p:sp>
    </p:spTree>
    <p:extLst>
      <p:ext uri="{BB962C8B-B14F-4D97-AF65-F5344CB8AC3E}">
        <p14:creationId xmlns:p14="http://schemas.microsoft.com/office/powerpoint/2010/main" val="1276259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D416D-FF68-5742-86CB-56B747625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Rethinking “Prospects”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9860F-F348-7849-9689-7CD233F09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Best prospects</a:t>
            </a:r>
          </a:p>
          <a:p>
            <a:pPr lvl="1"/>
            <a:r>
              <a:rPr lang="en-US" dirty="0"/>
              <a:t>Have experienced what you do well in recent months</a:t>
            </a:r>
          </a:p>
          <a:p>
            <a:pPr lvl="1"/>
            <a:r>
              <a:rPr lang="en-US" dirty="0"/>
              <a:t>Have revealed or you have discovered a pronounced philanthropic interest that corresponds to one of your funding aspirations</a:t>
            </a:r>
          </a:p>
          <a:p>
            <a:pPr lvl="1"/>
            <a:r>
              <a:rPr lang="en-US" dirty="0"/>
              <a:t>That alignment has been tested</a:t>
            </a:r>
          </a:p>
          <a:p>
            <a:pPr lvl="1"/>
            <a:r>
              <a:rPr lang="en-US" dirty="0"/>
              <a:t>Have responded to an interview or survey</a:t>
            </a:r>
          </a:p>
          <a:p>
            <a:pPr lvl="1"/>
            <a:r>
              <a:rPr lang="en-US" dirty="0"/>
              <a:t>If not, unlikely to close in 6 months, so use the next six months to achieve these goals</a:t>
            </a:r>
          </a:p>
        </p:txBody>
      </p:sp>
    </p:spTree>
    <p:extLst>
      <p:ext uri="{BB962C8B-B14F-4D97-AF65-F5344CB8AC3E}">
        <p14:creationId xmlns:p14="http://schemas.microsoft.com/office/powerpoint/2010/main" val="2218440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D416D-FF68-5742-86CB-56B747625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Rethinking “Prospects”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9860F-F348-7849-9689-7CD233F09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Your best prospects are current donors</a:t>
            </a:r>
          </a:p>
          <a:p>
            <a:pPr lvl="1"/>
            <a:r>
              <a:rPr lang="en-US" dirty="0"/>
              <a:t>Satisfied major gift donors</a:t>
            </a:r>
          </a:p>
          <a:p>
            <a:pPr lvl="1"/>
            <a:r>
              <a:rPr lang="en-US" dirty="0"/>
              <a:t>Loyal donors of 10 years or more</a:t>
            </a:r>
          </a:p>
          <a:p>
            <a:pPr lvl="1"/>
            <a:r>
              <a:rPr lang="en-US" dirty="0"/>
              <a:t>Current estate donors – already made commitment</a:t>
            </a:r>
          </a:p>
          <a:p>
            <a:pPr lvl="1"/>
            <a:r>
              <a:rPr lang="en-US" dirty="0"/>
              <a:t>Therefore, the next best step is a stewardship interview</a:t>
            </a:r>
          </a:p>
          <a:p>
            <a:pPr lvl="2"/>
            <a:r>
              <a:rPr lang="en-US" dirty="0"/>
              <a:t>Example: “Georgetown Tomorrow” dinners</a:t>
            </a:r>
          </a:p>
        </p:txBody>
      </p:sp>
    </p:spTree>
    <p:extLst>
      <p:ext uri="{BB962C8B-B14F-4D97-AF65-F5344CB8AC3E}">
        <p14:creationId xmlns:p14="http://schemas.microsoft.com/office/powerpoint/2010/main" val="1578280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D416D-FF68-5742-86CB-56B747625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Rethinking “Prospects”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9860F-F348-7849-9689-7CD233F09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Stewardship interview (by whom?)</a:t>
            </a:r>
          </a:p>
          <a:p>
            <a:pPr lvl="1"/>
            <a:r>
              <a:rPr lang="en-US" dirty="0"/>
              <a:t>Relationship to institution, not just giving experience</a:t>
            </a:r>
          </a:p>
          <a:p>
            <a:pPr lvl="2"/>
            <a:r>
              <a:rPr lang="en-US" dirty="0"/>
              <a:t>Direction of institution</a:t>
            </a:r>
          </a:p>
          <a:p>
            <a:pPr lvl="2"/>
            <a:r>
              <a:rPr lang="en-US" dirty="0"/>
              <a:t>Is it strongly representative of your interests?</a:t>
            </a:r>
          </a:p>
          <a:p>
            <a:pPr lvl="2"/>
            <a:r>
              <a:rPr lang="en-US" dirty="0"/>
              <a:t>Has your voice been heard?</a:t>
            </a:r>
          </a:p>
          <a:p>
            <a:pPr lvl="2"/>
            <a:r>
              <a:rPr lang="en-US" dirty="0"/>
              <a:t>Do you feel valued?</a:t>
            </a:r>
          </a:p>
          <a:p>
            <a:pPr lvl="2"/>
            <a:r>
              <a:rPr lang="en-US" dirty="0"/>
              <a:t>Do you feel well informed about the impact of your giving?</a:t>
            </a:r>
          </a:p>
          <a:p>
            <a:pPr lvl="2"/>
            <a:r>
              <a:rPr lang="en-US" dirty="0"/>
              <a:t>If a volunteer, has your talent been put to good use?</a:t>
            </a:r>
          </a:p>
          <a:p>
            <a:pPr lvl="2"/>
            <a:r>
              <a:rPr lang="en-US" dirty="0"/>
              <a:t>What can we learn from your other giving experiences?</a:t>
            </a:r>
          </a:p>
        </p:txBody>
      </p:sp>
    </p:spTree>
    <p:extLst>
      <p:ext uri="{BB962C8B-B14F-4D97-AF65-F5344CB8AC3E}">
        <p14:creationId xmlns:p14="http://schemas.microsoft.com/office/powerpoint/2010/main" val="338101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D416D-FF68-5742-86CB-56B747625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Rethinking “Prospects”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9860F-F348-7849-9689-7CD233F09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Survey</a:t>
            </a:r>
          </a:p>
          <a:p>
            <a:pPr lvl="1"/>
            <a:r>
              <a:rPr lang="en-US" dirty="0"/>
              <a:t>Georgetown Student Discovery – over 500 self-identified as major gift donors, “never been asked”</a:t>
            </a:r>
          </a:p>
          <a:p>
            <a:pPr lvl="1"/>
            <a:r>
              <a:rPr lang="en-US" dirty="0"/>
              <a:t>Anyone who responds to a survey has a higher chance of giving, whether their response is positive or negative</a:t>
            </a:r>
          </a:p>
        </p:txBody>
      </p:sp>
    </p:spTree>
    <p:extLst>
      <p:ext uri="{BB962C8B-B14F-4D97-AF65-F5344CB8AC3E}">
        <p14:creationId xmlns:p14="http://schemas.microsoft.com/office/powerpoint/2010/main" val="39669967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1915</TotalTime>
  <Words>631</Words>
  <Application>Microsoft Macintosh PowerPoint</Application>
  <PresentationFormat>On-screen Show (4:3)</PresentationFormat>
  <Paragraphs>92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Corbel</vt:lpstr>
      <vt:lpstr>Wingdings</vt:lpstr>
      <vt:lpstr>Wingdings 2</vt:lpstr>
      <vt:lpstr>Wingdings 3</vt:lpstr>
      <vt:lpstr>Module</vt:lpstr>
      <vt:lpstr>Rethinking Who Qualifies As a Prospect</vt:lpstr>
      <vt:lpstr>Update</vt:lpstr>
      <vt:lpstr>Rethinking “Prospects”</vt:lpstr>
      <vt:lpstr>Rethinking “Prospects”</vt:lpstr>
      <vt:lpstr>Rethinking “Prospects”</vt:lpstr>
      <vt:lpstr>Rethinking “Prospects”</vt:lpstr>
      <vt:lpstr>Rethinking “Prospects”</vt:lpstr>
      <vt:lpstr>Rethinking “Prospects”</vt:lpstr>
      <vt:lpstr>Rethinking “Prospects”</vt:lpstr>
      <vt:lpstr>Rethinking “Prospects”</vt:lpstr>
      <vt:lpstr>Rethinking “Prospects”</vt:lpstr>
      <vt:lpstr>Rethinking “Prospects”</vt:lpstr>
      <vt:lpstr>Rethinking “Prospects”</vt:lpstr>
      <vt:lpstr>Rethinking ”Prospects”</vt:lpstr>
    </vt:vector>
  </TitlesOfParts>
  <Company>Langley Innovations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Fundraising Metrics: Measure With Care</dc:title>
  <dc:creator>James Langley</dc:creator>
  <cp:lastModifiedBy>Jim Langley</cp:lastModifiedBy>
  <cp:revision>30</cp:revision>
  <dcterms:created xsi:type="dcterms:W3CDTF">2021-03-28T14:37:16Z</dcterms:created>
  <dcterms:modified xsi:type="dcterms:W3CDTF">2023-05-23T13:00:56Z</dcterms:modified>
</cp:coreProperties>
</file>