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89" r:id="rId2"/>
    <p:sldId id="274" r:id="rId3"/>
    <p:sldId id="276" r:id="rId4"/>
    <p:sldId id="275" r:id="rId5"/>
    <p:sldId id="277" r:id="rId6"/>
    <p:sldId id="278" r:id="rId7"/>
    <p:sldId id="281" r:id="rId8"/>
    <p:sldId id="282" r:id="rId9"/>
    <p:sldId id="283" r:id="rId10"/>
    <p:sldId id="284" r:id="rId11"/>
    <p:sldId id="290" r:id="rId12"/>
    <p:sldId id="279" r:id="rId13"/>
    <p:sldId id="280" r:id="rId14"/>
    <p:sldId id="286" r:id="rId15"/>
    <p:sldId id="287" r:id="rId16"/>
    <p:sldId id="288" r:id="rId17"/>
    <p:sldId id="266" r:id="rId18"/>
    <p:sldId id="267" r:id="rId19"/>
    <p:sldId id="268" r:id="rId20"/>
    <p:sldId id="269" r:id="rId21"/>
    <p:sldId id="271" r:id="rId22"/>
    <p:sldId id="273" r:id="rId23"/>
    <p:sldId id="270" r:id="rId24"/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</p:sldIdLst>
  <p:sldSz cx="9144000" cy="5143500" type="screen16x9"/>
  <p:notesSz cx="6858000" cy="9144000"/>
  <p:embeddedFontLst>
    <p:embeddedFont>
      <p:font typeface="Raleway SemiBold" panose="020B0604020202020204" charset="0"/>
      <p:regular r:id="rId36"/>
      <p:bold r:id="rId37"/>
      <p:italic r:id="rId38"/>
      <p:boldItalic r:id="rId39"/>
    </p:embeddedFont>
    <p:embeddedFont>
      <p:font typeface="Raleway" panose="020B0604020202020204" charset="0"/>
      <p:regular r:id="rId40"/>
      <p:bold r:id="rId41"/>
      <p:italic r:id="rId42"/>
      <p:boldItalic r:id="rId43"/>
    </p:embeddedFont>
    <p:embeddedFont>
      <p:font typeface="Arial Narrow" panose="020B0606020202030204" pitchFamily="34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MS PGothic" panose="020B0600070205080204" pitchFamily="34" charset="-128"/>
      <p:regular r:id="rId52"/>
    </p:embeddedFont>
    <p:embeddedFont>
      <p:font typeface="MS PGothic" panose="020B0600070205080204" pitchFamily="34" charset="-128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7D2018-8F41-4256-8087-09FC6306633F}">
  <a:tblStyle styleId="{387D2018-8F41-4256-8087-09FC630663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0" d="100"/>
          <a:sy n="200" d="100"/>
        </p:scale>
        <p:origin x="57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08386463759308E-2"/>
          <c:y val="4.2149683944934312E-2"/>
          <c:w val="0.84668204109650613"/>
          <c:h val="0.71736214625237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Applied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3"/>
                <c:pt idx="0">
                  <c:v>1189</c:v>
                </c:pt>
                <c:pt idx="1">
                  <c:v>1072</c:v>
                </c:pt>
                <c:pt idx="2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5F-4DED-9D7D-340EC305D1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Admitted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3"/>
                <c:pt idx="0">
                  <c:v>754</c:v>
                </c:pt>
                <c:pt idx="1">
                  <c:v>722</c:v>
                </c:pt>
                <c:pt idx="2">
                  <c:v>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5F-4DED-9D7D-340EC305D194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Passed Audition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3"/>
                <c:pt idx="0" formatCode="0">
                  <c:v>466</c:v>
                </c:pt>
                <c:pt idx="1">
                  <c:v>498</c:v>
                </c:pt>
                <c:pt idx="2">
                  <c:v>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5F-4DED-9D7D-340EC305D194}"/>
            </c:ext>
          </c:extLst>
        </c:ser>
        <c:ser>
          <c:idx val="5"/>
          <c:order val="3"/>
          <c:tx>
            <c:strRef>
              <c:f>Sheet1!$G$1</c:f>
              <c:strCache>
                <c:ptCount val="1"/>
                <c:pt idx="0">
                  <c:v>Matriculated 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3"/>
                <c:pt idx="0">
                  <c:v>205</c:v>
                </c:pt>
                <c:pt idx="1">
                  <c:v>191</c:v>
                </c:pt>
                <c:pt idx="2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5F-4DED-9D7D-340EC305D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469411176"/>
        <c:axId val="469411960"/>
      </c:barChart>
      <c:lineChart>
        <c:grouping val="standard"/>
        <c:varyColors val="0"/>
        <c:ser>
          <c:idx val="6"/>
          <c:order val="4"/>
          <c:tx>
            <c:strRef>
              <c:f>Sheet1!$H$1</c:f>
              <c:strCache>
                <c:ptCount val="1"/>
                <c:pt idx="0">
                  <c:v>% Matriculated</c:v>
                </c:pt>
              </c:strCache>
            </c:strRef>
          </c:tx>
          <c:spPr>
            <a:ln w="3810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Sheet1!$H$2:$H$5</c:f>
              <c:numCache>
                <c:formatCode>0%</c:formatCode>
                <c:ptCount val="3"/>
                <c:pt idx="0">
                  <c:v>0.43991416309012876</c:v>
                </c:pt>
                <c:pt idx="1">
                  <c:v>0.38353413654618473</c:v>
                </c:pt>
                <c:pt idx="2">
                  <c:v>0.35146443514644349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5F-4DED-9D7D-340EC305D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412744"/>
        <c:axId val="469412352"/>
      </c:lineChart>
      <c:catAx>
        <c:axId val="469411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411960"/>
        <c:crosses val="autoZero"/>
        <c:auto val="1"/>
        <c:lblAlgn val="ctr"/>
        <c:lblOffset val="100"/>
        <c:noMultiLvlLbl val="0"/>
      </c:catAx>
      <c:valAx>
        <c:axId val="46941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411176"/>
        <c:crosses val="autoZero"/>
        <c:crossBetween val="between"/>
      </c:valAx>
      <c:valAx>
        <c:axId val="469412352"/>
        <c:scaling>
          <c:orientation val="minMax"/>
          <c:max val="0.5"/>
          <c:min val="0.25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412744"/>
        <c:crosses val="max"/>
        <c:crossBetween val="between"/>
      </c:valAx>
      <c:catAx>
        <c:axId val="469412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9412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2213462520057345E-2"/>
          <c:y val="0.85001068093069354"/>
          <c:w val="0.9331508357069157"/>
          <c:h val="0.13706809110529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08982104499867E-2"/>
          <c:y val="3.5927370037611615E-2"/>
          <c:w val="0.81521430399285"/>
          <c:h val="0.72718151973000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Applied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1143</c:v>
                </c:pt>
                <c:pt idx="1">
                  <c:v>1150</c:v>
                </c:pt>
                <c:pt idx="2">
                  <c:v>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7-4BC5-9D1A-F8F535AC98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Admitted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855</c:v>
                </c:pt>
                <c:pt idx="1">
                  <c:v>976</c:v>
                </c:pt>
                <c:pt idx="2">
                  <c:v>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E7-4BC5-9D1A-F8F535AC9855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Passed Audition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578</c:v>
                </c:pt>
                <c:pt idx="1">
                  <c:v>561</c:v>
                </c:pt>
                <c:pt idx="2">
                  <c:v>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E7-4BC5-9D1A-F8F535AC9855}"/>
            </c:ext>
          </c:extLst>
        </c:ser>
        <c:ser>
          <c:idx val="5"/>
          <c:order val="5"/>
          <c:tx>
            <c:strRef>
              <c:f>Sheet1!$E$1</c:f>
              <c:strCache>
                <c:ptCount val="1"/>
                <c:pt idx="0">
                  <c:v>Matriculated 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258</c:v>
                </c:pt>
                <c:pt idx="1">
                  <c:v>229</c:v>
                </c:pt>
                <c:pt idx="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E7-4BC5-9D1A-F8F535AC9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469411176"/>
        <c:axId val="469411960"/>
      </c:barChart>
      <c:lineChart>
        <c:grouping val="standard"/>
        <c:varyColors val="0"/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7E7-4BC5-9D1A-F8F535AC9855}"/>
            </c:ext>
          </c:extLst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7E7-4BC5-9D1A-F8F535AC9855}"/>
            </c:ext>
          </c:extLst>
        </c:ser>
        <c:ser>
          <c:idx val="6"/>
          <c:order val="6"/>
          <c:tx>
            <c:strRef>
              <c:f>Sheet1!$F$1</c:f>
              <c:strCache>
                <c:ptCount val="1"/>
                <c:pt idx="0">
                  <c:v>% Matriculated</c:v>
                </c:pt>
              </c:strCache>
            </c:strRef>
          </c:tx>
          <c:spPr>
            <a:ln w="3810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Sheet1!$F$2:$F$4</c:f>
              <c:numCache>
                <c:formatCode>0%</c:formatCode>
                <c:ptCount val="3"/>
                <c:pt idx="0">
                  <c:v>0.44636678200692043</c:v>
                </c:pt>
                <c:pt idx="1">
                  <c:v>0.41579475479789174</c:v>
                </c:pt>
                <c:pt idx="2">
                  <c:v>0.41800643086816719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7E7-4BC5-9D1A-F8F535AC9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412744"/>
        <c:axId val="469412352"/>
      </c:lineChart>
      <c:catAx>
        <c:axId val="469411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411960"/>
        <c:crosses val="autoZero"/>
        <c:auto val="1"/>
        <c:lblAlgn val="ctr"/>
        <c:lblOffset val="100"/>
        <c:noMultiLvlLbl val="0"/>
      </c:catAx>
      <c:valAx>
        <c:axId val="46941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411176"/>
        <c:crosses val="autoZero"/>
        <c:crossBetween val="between"/>
      </c:valAx>
      <c:valAx>
        <c:axId val="469412352"/>
        <c:scaling>
          <c:orientation val="minMax"/>
          <c:max val="0.5"/>
          <c:min val="0.25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412744"/>
        <c:crosses val="max"/>
        <c:crossBetween val="between"/>
      </c:valAx>
      <c:catAx>
        <c:axId val="469412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9412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7.657170797642758E-2"/>
          <c:y val="0.84866765370338015"/>
          <c:w val="0.87994654733683875"/>
          <c:h val="0.144708234622040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5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0" tIns="46475" rIns="92950" bIns="4647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SzPct val="25000"/>
            </a:pPr>
            <a:fld id="{2B74FB7E-B577-49EA-AB49-C6EA8220557D}" type="slidenum">
              <a:rPr lang="en-US" altLang="en-US">
                <a:solidFill>
                  <a:srgbClr val="000000"/>
                </a:solidFill>
              </a:rPr>
              <a:pPr>
                <a:buSzPct val="25000"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699" name="Shape 5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Shape 55"/>
          <p:cNvSpPr>
            <a:spLocks noGrp="1"/>
          </p:cNvSpPr>
          <p:nvPr>
            <p:ph type="body" idx="1"/>
          </p:nvPr>
        </p:nvSpPr>
        <p:spPr bwMode="auto"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950" tIns="46475" rIns="92950" bIns="4647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25000"/>
            </a:pPr>
            <a:endParaRPr lang="en-US" altLang="en-US" smtClean="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0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188206db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188206db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188206db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188206db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188206db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188206db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188206db7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188206db7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188206db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188206db7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188206db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188206db7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188206db7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188206db7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188206db7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188206db7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188206db7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188206db7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6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7" name="Shape 62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307223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7075" algn="l"/>
                <a:tab pos="1457325" algn="l"/>
                <a:tab pos="2185988" algn="l"/>
                <a:tab pos="291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3425" indent="-280988">
              <a:tabLst>
                <a:tab pos="727075" algn="l"/>
                <a:tab pos="1457325" algn="l"/>
                <a:tab pos="2185988" algn="l"/>
                <a:tab pos="291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8713" indent="-225425">
              <a:tabLst>
                <a:tab pos="727075" algn="l"/>
                <a:tab pos="1457325" algn="l"/>
                <a:tab pos="2185988" algn="l"/>
                <a:tab pos="291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1150" indent="-225425">
              <a:tabLst>
                <a:tab pos="727075" algn="l"/>
                <a:tab pos="1457325" algn="l"/>
                <a:tab pos="2185988" algn="l"/>
                <a:tab pos="291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3588" indent="-225425">
              <a:tabLst>
                <a:tab pos="727075" algn="l"/>
                <a:tab pos="1457325" algn="l"/>
                <a:tab pos="2185988" algn="l"/>
                <a:tab pos="291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0788" indent="-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727075" algn="l"/>
                <a:tab pos="1457325" algn="l"/>
                <a:tab pos="2185988" algn="l"/>
                <a:tab pos="291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47988" indent="-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727075" algn="l"/>
                <a:tab pos="1457325" algn="l"/>
                <a:tab pos="2185988" algn="l"/>
                <a:tab pos="291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5188" indent="-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727075" algn="l"/>
                <a:tab pos="1457325" algn="l"/>
                <a:tab pos="2185988" algn="l"/>
                <a:tab pos="291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2388" indent="-225425" eaLnBrk="0" fontAlgn="base" hangingPunct="0">
              <a:spcBef>
                <a:spcPct val="0"/>
              </a:spcBef>
              <a:spcAft>
                <a:spcPct val="0"/>
              </a:spcAft>
              <a:tabLst>
                <a:tab pos="727075" algn="l"/>
                <a:tab pos="1457325" algn="l"/>
                <a:tab pos="2185988" algn="l"/>
                <a:tab pos="291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3A83655-E7C4-4A3C-9181-939001039BCE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rPr>
              <a:pPr/>
              <a:t>5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32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188206db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188206db7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916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5246964-B1D8-4C5B-8BD4-0DEB7C52579D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712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51085AC-F22D-4DAB-9A37-C30FCD971D57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864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188206db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188206db7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37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188206db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188206db7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9758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188206d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188206d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92E2-8B8A-42B1-A435-A10F2A52A733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9BC2-601C-4D84-B3CD-637C9BC1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21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92E2-8B8A-42B1-A435-A10F2A52A733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9BC2-601C-4D84-B3CD-637C9BC1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1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F4E0D4CD-953C-4B8B-ABC9-1A423E6E1CCD}" type="datetimeFigureOut">
              <a:rPr lang="en-US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 smtClean="0"/>
            </a:lvl1pPr>
          </a:lstStyle>
          <a:p>
            <a:pPr>
              <a:defRPr/>
            </a:pPr>
            <a:fld id="{E85FF012-D417-477C-A7B2-B55259DE19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09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u.edu/about/st-louis/tours/virtual_tour.php" TargetMode="External"/><Relationship Id="rId2" Type="http://schemas.openxmlformats.org/officeDocument/2006/relationships/hyperlink" Target="https://customviewbook.slu.edu/wizard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920624" y="771526"/>
            <a:ext cx="7742364" cy="1267520"/>
          </a:xfrm>
        </p:spPr>
        <p:txBody>
          <a:bodyPr/>
          <a:lstStyle/>
          <a:p>
            <a:r>
              <a:rPr lang="en-US" sz="3500" b="1" dirty="0">
                <a:latin typeface="Raleway" panose="020B0604020202020204" charset="0"/>
              </a:rPr>
              <a:t>Thriving Fine Arts Enrollments in the New Higher Education Ecology</a:t>
            </a:r>
          </a:p>
        </p:txBody>
      </p:sp>
      <p:grpSp>
        <p:nvGrpSpPr>
          <p:cNvPr id="4" name="Google Shape;58;p13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5" name="Google Shape;59;p13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0;p13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of 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7" name="Google Shape;61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62;p13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  <p:sp>
        <p:nvSpPr>
          <p:cNvPr id="17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920624" y="2386012"/>
            <a:ext cx="7867351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3" spcCol="274320" anchor="ctr" anchorCtr="0">
            <a:noAutofit/>
          </a:bodyPr>
          <a:lstStyle/>
          <a:p>
            <a:pPr marL="0" lvl="0" indent="0"/>
            <a:r>
              <a:rPr lang="en-US" sz="1400" b="1" dirty="0">
                <a:solidFill>
                  <a:schemeClr val="dk1"/>
                </a:solidFill>
                <a:latin typeface="Raleway" panose="020B0604020202020204" charset="0"/>
              </a:rPr>
              <a:t>Jay </a:t>
            </a:r>
            <a:r>
              <a:rPr lang="en-US" sz="1400" b="1" dirty="0" smtClean="0">
                <a:solidFill>
                  <a:schemeClr val="dk1"/>
                </a:solidFill>
                <a:latin typeface="Raleway" panose="020B0604020202020204" charset="0"/>
              </a:rPr>
              <a:t>Goff</a:t>
            </a:r>
          </a:p>
          <a:p>
            <a:pPr marL="0" lvl="0" indent="0"/>
            <a:r>
              <a:rPr lang="en-US" sz="1200" b="1" dirty="0" smtClean="0">
                <a:solidFill>
                  <a:schemeClr val="dk1"/>
                </a:solidFill>
                <a:latin typeface="Raleway" panose="020B0604020202020204" charset="0"/>
              </a:rPr>
              <a:t> </a:t>
            </a:r>
            <a:r>
              <a:rPr lang="en-US" sz="1100" dirty="0">
                <a:solidFill>
                  <a:schemeClr val="dk1"/>
                </a:solidFill>
                <a:latin typeface="Raleway" panose="020B0604020202020204" charset="0"/>
              </a:rPr>
              <a:t>Vice President for Enrollment </a:t>
            </a:r>
            <a:endParaRPr lang="en-US" sz="1100" dirty="0" smtClean="0">
              <a:solidFill>
                <a:schemeClr val="dk1"/>
              </a:solidFill>
              <a:latin typeface="Raleway" panose="020B0604020202020204" charset="0"/>
            </a:endParaRPr>
          </a:p>
          <a:p>
            <a:pPr marL="0" lvl="0" indent="0">
              <a:tabLst>
                <a:tab pos="2057400" algn="l"/>
              </a:tabLst>
            </a:pPr>
            <a:r>
              <a:rPr lang="en-US" sz="1100" dirty="0" smtClean="0">
                <a:solidFill>
                  <a:schemeClr val="dk1"/>
                </a:solidFill>
                <a:latin typeface="Raleway" panose="020B0604020202020204" charset="0"/>
              </a:rPr>
              <a:t>and </a:t>
            </a:r>
            <a:r>
              <a:rPr lang="en-US" sz="1100" dirty="0">
                <a:solidFill>
                  <a:schemeClr val="dk1"/>
                </a:solidFill>
                <a:latin typeface="Raleway" panose="020B0604020202020204" charset="0"/>
              </a:rPr>
              <a:t>Retention </a:t>
            </a:r>
            <a:r>
              <a:rPr lang="en-US" sz="1100" dirty="0" smtClean="0">
                <a:solidFill>
                  <a:schemeClr val="dk1"/>
                </a:solidFill>
                <a:latin typeface="Raleway" panose="020B0604020202020204" charset="0"/>
              </a:rPr>
              <a:t>Management</a:t>
            </a:r>
          </a:p>
          <a:p>
            <a:pPr marL="0" lvl="0" indent="0"/>
            <a:endParaRPr lang="en" sz="1200" b="1" dirty="0" smtClean="0">
              <a:solidFill>
                <a:schemeClr val="dk1"/>
              </a:solidFill>
              <a:latin typeface="Raleway" panose="020B0604020202020204" charset="0"/>
            </a:endParaRPr>
          </a:p>
          <a:p>
            <a:pPr marL="0" lvl="0" indent="0"/>
            <a:endParaRPr lang="en" sz="1200" b="1" dirty="0" smtClean="0">
              <a:solidFill>
                <a:schemeClr val="dk1"/>
              </a:solidFill>
              <a:latin typeface="Raleway" panose="020B0604020202020204" charset="0"/>
            </a:endParaRPr>
          </a:p>
          <a:p>
            <a:pPr marL="0" lvl="0" indent="0"/>
            <a:r>
              <a:rPr lang="en" sz="1400" b="1" dirty="0" smtClean="0">
                <a:solidFill>
                  <a:schemeClr val="dk1"/>
                </a:solidFill>
                <a:latin typeface="Raleway" panose="020B0604020202020204" charset="0"/>
              </a:rPr>
              <a:t>Sheena Ramirez</a:t>
            </a:r>
            <a:endParaRPr sz="1400" b="1" dirty="0">
              <a:solidFill>
                <a:schemeClr val="dk1"/>
              </a:solidFill>
              <a:latin typeface="Raleway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chemeClr val="dk1"/>
                </a:solidFill>
                <a:latin typeface="Raleway" panose="020B0604020202020204" charset="0"/>
              </a:rPr>
              <a:t>Director of </a:t>
            </a:r>
            <a:r>
              <a:rPr lang="en" sz="1100" dirty="0" smtClean="0">
                <a:solidFill>
                  <a:schemeClr val="dk1"/>
                </a:solidFill>
                <a:latin typeface="Raleway" panose="020B0604020202020204" charset="0"/>
              </a:rPr>
              <a:t>Recruitment</a:t>
            </a:r>
            <a:endParaRPr lang="en" sz="1100" dirty="0" smtClean="0">
              <a:solidFill>
                <a:schemeClr val="dk1"/>
              </a:solidFill>
              <a:latin typeface="Raleway" panose="020B0604020202020204" charset="0"/>
            </a:endParaRPr>
          </a:p>
          <a:p>
            <a:pPr marL="0" lvl="0" indent="0"/>
            <a:r>
              <a:rPr lang="en" sz="1050" dirty="0" smtClean="0">
                <a:solidFill>
                  <a:schemeClr val="dk1"/>
                </a:solidFill>
                <a:latin typeface="Raleway" panose="020B0604020202020204" charset="0"/>
              </a:rPr>
              <a:t>College of Visual and Performing Arts</a:t>
            </a:r>
          </a:p>
          <a:p>
            <a:pPr marL="0" lvl="0" indent="0"/>
            <a:endParaRPr lang="en" sz="1200" b="1" dirty="0">
              <a:solidFill>
                <a:schemeClr val="dk1"/>
              </a:solidFill>
              <a:latin typeface="Raleway" panose="020B0604020202020204" charset="0"/>
            </a:endParaRPr>
          </a:p>
          <a:p>
            <a:pPr marL="0" lvl="0" indent="0"/>
            <a:endParaRPr lang="en-US" sz="1200" b="1" dirty="0" smtClean="0">
              <a:solidFill>
                <a:schemeClr val="dk1"/>
              </a:solidFill>
              <a:latin typeface="Raleway" panose="020B0604020202020204" charset="0"/>
            </a:endParaRPr>
          </a:p>
          <a:p>
            <a:pPr marL="0" lvl="0" indent="0"/>
            <a:r>
              <a:rPr lang="en-US" sz="1400" b="1" dirty="0" smtClean="0">
                <a:solidFill>
                  <a:schemeClr val="dk1"/>
                </a:solidFill>
                <a:latin typeface="Raleway" panose="020B0604020202020204" charset="0"/>
              </a:rPr>
              <a:t>Scott </a:t>
            </a:r>
            <a:r>
              <a:rPr lang="en-US" sz="1400" b="1" dirty="0">
                <a:solidFill>
                  <a:schemeClr val="dk1"/>
                </a:solidFill>
                <a:latin typeface="Raleway" panose="020B0604020202020204" charset="0"/>
              </a:rPr>
              <a:t>Cline, </a:t>
            </a:r>
            <a:r>
              <a:rPr lang="en-US" sz="1400" b="1" dirty="0" err="1">
                <a:solidFill>
                  <a:schemeClr val="dk1"/>
                </a:solidFill>
                <a:latin typeface="Raleway" panose="020B0604020202020204" charset="0"/>
              </a:rPr>
              <a:t>Ed.D</a:t>
            </a:r>
            <a:r>
              <a:rPr lang="en-US" sz="1400" b="1" dirty="0">
                <a:solidFill>
                  <a:schemeClr val="dk1"/>
                </a:solidFill>
                <a:latin typeface="Raleway" panose="020B0604020202020204" charset="0"/>
              </a:rPr>
              <a:t>.</a:t>
            </a:r>
          </a:p>
          <a:p>
            <a:pPr marL="0" lvl="0" indent="0"/>
            <a:r>
              <a:rPr lang="en-US" sz="1100" dirty="0">
                <a:solidFill>
                  <a:schemeClr val="dk1"/>
                </a:solidFill>
                <a:latin typeface="Raleway" panose="020B0604020202020204" charset="0"/>
              </a:rPr>
              <a:t>Vice President of </a:t>
            </a:r>
            <a:endParaRPr lang="en-US" sz="1100" dirty="0" smtClean="0">
              <a:solidFill>
                <a:schemeClr val="dk1"/>
              </a:solidFill>
              <a:latin typeface="Raleway" panose="020B0604020202020204" charset="0"/>
            </a:endParaRPr>
          </a:p>
          <a:p>
            <a:pPr marL="0" lvl="0" indent="0"/>
            <a:r>
              <a:rPr lang="en-US" sz="1100" dirty="0" smtClean="0">
                <a:solidFill>
                  <a:schemeClr val="dk1"/>
                </a:solidFill>
                <a:latin typeface="Raleway" panose="020B0604020202020204" charset="0"/>
              </a:rPr>
              <a:t>Enrollment </a:t>
            </a:r>
            <a:r>
              <a:rPr lang="en-US" sz="1100" dirty="0">
                <a:solidFill>
                  <a:schemeClr val="dk1"/>
                </a:solidFill>
                <a:latin typeface="Raleway" panose="020B0604020202020204" charset="0"/>
              </a:rPr>
              <a:t>Management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Raleway" panose="020B060402020202020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21" y="3339779"/>
            <a:ext cx="1555169" cy="1006286"/>
          </a:xfrm>
          <a:prstGeom prst="rect">
            <a:avLst/>
          </a:prstGeom>
        </p:spPr>
      </p:pic>
      <p:pic>
        <p:nvPicPr>
          <p:cNvPr id="19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5219" y="3611718"/>
            <a:ext cx="2091570" cy="48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89" y="3382435"/>
            <a:ext cx="675933" cy="7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920625" y="387875"/>
            <a:ext cx="7911674" cy="5727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Raleway" panose="020B0604020202020204" charset="0"/>
              </a:rPr>
              <a:t>The Decline in Humanities Majors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614488" y="4632722"/>
            <a:ext cx="591502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50"/>
              <a:t>SOURCE: https://mlaresearch.mla.hcommons.org/2017/06/26/the-decline-in-humanities-majors/</a:t>
            </a:r>
          </a:p>
        </p:txBody>
      </p:sp>
      <p:pic>
        <p:nvPicPr>
          <p:cNvPr id="44036" name="Picture 2" descr="https://mlaresearch.mla.hcommons.org/files/2017/06/Fig3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437" y="1505082"/>
            <a:ext cx="4199701" cy="2450273"/>
          </a:xfrm>
        </p:spPr>
      </p:pic>
      <p:grpSp>
        <p:nvGrpSpPr>
          <p:cNvPr id="5" name="Google Shape;58;p13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6" name="Google Shape;59;p13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0;p13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of 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8" name="Google Shape;61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62;p13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  <p:pic>
        <p:nvPicPr>
          <p:cNvPr id="10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2251" y="1505082"/>
            <a:ext cx="2974525" cy="2447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9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/>
        </p:nvSpPr>
        <p:spPr>
          <a:xfrm>
            <a:off x="6540147" y="4490100"/>
            <a:ext cx="1572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#casfaa2018</a:t>
            </a:r>
            <a:endParaRPr sz="180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20" name="Google Shape;120;p18"/>
          <p:cNvSpPr txBox="1">
            <a:spLocks noGrp="1"/>
          </p:cNvSpPr>
          <p:nvPr>
            <p:ph type="ctrTitle" idx="4294967295"/>
          </p:nvPr>
        </p:nvSpPr>
        <p:spPr>
          <a:xfrm>
            <a:off x="1275147" y="1751737"/>
            <a:ext cx="6837600" cy="6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latin typeface="Raleway"/>
                <a:ea typeface="Raleway"/>
                <a:cs typeface="Raleway"/>
                <a:sym typeface="Raleway"/>
              </a:rPr>
              <a:t>Case Study</a:t>
            </a:r>
            <a:endParaRPr sz="4200" b="1" dirty="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21" name="Google Shape;121;p18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122" name="Google Shape;122;p18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8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of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124" name="Google Shape;124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8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33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43800" y="4651773"/>
            <a:ext cx="342900" cy="245269"/>
          </a:xfrm>
        </p:spPr>
        <p:txBody>
          <a:bodyPr rtlCol="0"/>
          <a:lstStyle/>
          <a:p>
            <a:pPr algn="l">
              <a:defRPr/>
            </a:pPr>
            <a:r>
              <a:rPr lang="en-US" sz="825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32771" name="TextBox 8"/>
          <p:cNvSpPr txBox="1">
            <a:spLocks noChangeArrowheads="1"/>
          </p:cNvSpPr>
          <p:nvPr/>
        </p:nvSpPr>
        <p:spPr bwMode="auto">
          <a:xfrm>
            <a:off x="920625" y="395955"/>
            <a:ext cx="36561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solidFill>
                  <a:schemeClr val="tx1"/>
                </a:solidFill>
                <a:latin typeface="Raleway" panose="020B0604020202020204" charset="0"/>
              </a:rPr>
              <a:t>2012 – 18 |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tx1"/>
                </a:solidFill>
                <a:latin typeface="Raleway" panose="020B0604020202020204" charset="0"/>
              </a:rPr>
              <a:t>Strategic Enrollment Management (SEM) Plan 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75" y="438086"/>
            <a:ext cx="3663782" cy="401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oogle Shape;58;p13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7" name="Google Shape;59;p13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0;p13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of 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9" name="Google Shape;61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62;p13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391862" y="1983846"/>
            <a:ext cx="2847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1800" b="1" dirty="0">
                <a:solidFill>
                  <a:schemeClr val="accent1"/>
                </a:solidFill>
                <a:latin typeface="Raleway" panose="020B0604020202020204" charset="0"/>
              </a:rPr>
              <a:t>Guiding Philosophy and Strategic Planning Framework</a:t>
            </a:r>
          </a:p>
        </p:txBody>
      </p:sp>
    </p:spTree>
    <p:extLst>
      <p:ext uri="{BB962C8B-B14F-4D97-AF65-F5344CB8AC3E}">
        <p14:creationId xmlns:p14="http://schemas.microsoft.com/office/powerpoint/2010/main" val="33494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43800" y="4651773"/>
            <a:ext cx="342900" cy="245269"/>
          </a:xfrm>
        </p:spPr>
        <p:txBody>
          <a:bodyPr rtlCol="0"/>
          <a:lstStyle/>
          <a:p>
            <a:pPr algn="l">
              <a:defRPr/>
            </a:pPr>
            <a:r>
              <a:rPr lang="en-US" sz="825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33795" name="TextBox 8"/>
          <p:cNvSpPr txBox="1">
            <a:spLocks noChangeArrowheads="1"/>
          </p:cNvSpPr>
          <p:nvPr/>
        </p:nvSpPr>
        <p:spPr bwMode="auto">
          <a:xfrm>
            <a:off x="920625" y="407603"/>
            <a:ext cx="3670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solidFill>
                  <a:schemeClr val="tx1"/>
                </a:solidFill>
                <a:latin typeface="Raleway" panose="020B0604020202020204" charset="0"/>
              </a:rPr>
              <a:t>2012 – 18 | </a:t>
            </a:r>
            <a:endParaRPr lang="en-US" altLang="en-US" sz="2400" dirty="0" smtClean="0">
              <a:solidFill>
                <a:schemeClr val="tx1"/>
              </a:solidFill>
              <a:latin typeface="Raleway" panose="020B0604020202020204" charset="0"/>
            </a:endParaRPr>
          </a:p>
          <a:p>
            <a:pPr eaLnBrk="1" hangingPunct="1"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Raleway" panose="020B0604020202020204" charset="0"/>
              </a:rPr>
              <a:t>Strategic </a:t>
            </a:r>
            <a:r>
              <a:rPr lang="en-US" altLang="en-US" sz="2400" dirty="0">
                <a:solidFill>
                  <a:schemeClr val="tx1"/>
                </a:solidFill>
                <a:latin typeface="Raleway" panose="020B0604020202020204" charset="0"/>
              </a:rPr>
              <a:t>Enrollment Management (SEM) Plan 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15" y="341259"/>
            <a:ext cx="3881409" cy="402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oogle Shape;58;p13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7" name="Google Shape;59;p13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0;p13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of 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9" name="Google Shape;61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62;p13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356401" y="1887695"/>
            <a:ext cx="306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1800" b="1" dirty="0">
                <a:solidFill>
                  <a:schemeClr val="accent1"/>
                </a:solidFill>
                <a:latin typeface="Raleway" panose="020B0604020202020204" charset="0"/>
              </a:rPr>
              <a:t>Embracing Best Practices for Student Enrollment and Success at a National Research University</a:t>
            </a:r>
          </a:p>
        </p:txBody>
      </p:sp>
    </p:spTree>
    <p:extLst>
      <p:ext uri="{BB962C8B-B14F-4D97-AF65-F5344CB8AC3E}">
        <p14:creationId xmlns:p14="http://schemas.microsoft.com/office/powerpoint/2010/main" val="3474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920625" y="401111"/>
            <a:ext cx="6102150" cy="548878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Raleway" panose="020B0604020202020204" charset="0"/>
              </a:rPr>
              <a:t>Personalized &amp; Interactive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23974" y="1443038"/>
            <a:ext cx="3933601" cy="2695064"/>
          </a:xfrm>
        </p:spPr>
        <p:txBody>
          <a:bodyPr rtlCol="0">
            <a:normAutofit fontScale="40000" lnSpcReduction="20000"/>
          </a:bodyPr>
          <a:lstStyle/>
          <a:p>
            <a:pPr marL="285750" indent="-285750">
              <a:lnSpc>
                <a:spcPct val="120000"/>
              </a:lnSpc>
              <a:defRPr/>
            </a:pPr>
            <a:r>
              <a:rPr lang="en-US" sz="3300" dirty="0">
                <a:solidFill>
                  <a:schemeClr val="tx1"/>
                </a:solidFill>
                <a:latin typeface="Raleway" panose="020B0604020202020204" charset="0"/>
              </a:rPr>
              <a:t>New Visit </a:t>
            </a:r>
            <a:r>
              <a:rPr lang="en-US" sz="3300" dirty="0" smtClean="0">
                <a:solidFill>
                  <a:schemeClr val="tx1"/>
                </a:solidFill>
                <a:latin typeface="Raleway" panose="020B0604020202020204" charset="0"/>
              </a:rPr>
              <a:t>Center</a:t>
            </a:r>
          </a:p>
          <a:p>
            <a:pPr marL="742950" lvl="1" indent="-285750">
              <a:lnSpc>
                <a:spcPct val="120000"/>
              </a:lnSpc>
              <a:defRPr/>
            </a:pPr>
            <a:r>
              <a:rPr lang="en-US" sz="2300" dirty="0" smtClean="0">
                <a:solidFill>
                  <a:schemeClr val="tx1"/>
                </a:solidFill>
                <a:latin typeface="Raleway" panose="020B0604020202020204" charset="0"/>
              </a:rPr>
              <a:t>Interactive </a:t>
            </a:r>
            <a:r>
              <a:rPr lang="en-US" sz="2300" dirty="0">
                <a:solidFill>
                  <a:schemeClr val="tx1"/>
                </a:solidFill>
                <a:latin typeface="Raleway" panose="020B0604020202020204" charset="0"/>
              </a:rPr>
              <a:t>Globe</a:t>
            </a:r>
          </a:p>
          <a:p>
            <a:pPr marL="285750" indent="-285750">
              <a:lnSpc>
                <a:spcPct val="220000"/>
              </a:lnSpc>
              <a:defRPr/>
            </a:pPr>
            <a:r>
              <a:rPr lang="en-US" sz="3300" dirty="0">
                <a:solidFill>
                  <a:schemeClr val="tx1"/>
                </a:solidFill>
                <a:latin typeface="Raleway" panose="020B0604020202020204" charset="0"/>
              </a:rPr>
              <a:t>SLU PEP – </a:t>
            </a:r>
            <a:r>
              <a:rPr lang="en-US" sz="3300" dirty="0" smtClean="0">
                <a:solidFill>
                  <a:schemeClr val="tx1"/>
                </a:solidFill>
                <a:latin typeface="Raleway" panose="020B0604020202020204" charset="0"/>
              </a:rPr>
              <a:t>Personalized </a:t>
            </a:r>
            <a:r>
              <a:rPr lang="en-US" sz="3300" dirty="0">
                <a:solidFill>
                  <a:schemeClr val="tx1"/>
                </a:solidFill>
                <a:latin typeface="Raleway" panose="020B0604020202020204" charset="0"/>
              </a:rPr>
              <a:t>Experience Portfolio</a:t>
            </a:r>
          </a:p>
          <a:p>
            <a:pPr marL="628650" lvl="1" indent="-171450">
              <a:lnSpc>
                <a:spcPct val="170000"/>
              </a:lnSpc>
              <a:defRPr/>
            </a:pPr>
            <a:r>
              <a:rPr lang="en-US" sz="2000" u="sng" dirty="0" smtClean="0">
                <a:latin typeface="Raleway" panose="020B0604020202020204" charset="0"/>
                <a:hlinkClick r:id="rId2"/>
              </a:rPr>
              <a:t>https</a:t>
            </a:r>
            <a:r>
              <a:rPr lang="en-US" sz="2000" u="sng" dirty="0">
                <a:latin typeface="Raleway" panose="020B0604020202020204" charset="0"/>
                <a:hlinkClick r:id="rId2"/>
              </a:rPr>
              <a:t>://customviewbook.slu.edu/wizard</a:t>
            </a:r>
            <a:r>
              <a:rPr lang="en-US" sz="2000" dirty="0">
                <a:latin typeface="Raleway" panose="020B0604020202020204" charset="0"/>
              </a:rPr>
              <a:t> </a:t>
            </a:r>
          </a:p>
          <a:p>
            <a:pPr marL="285750" indent="-285750">
              <a:lnSpc>
                <a:spcPct val="220000"/>
              </a:lnSpc>
              <a:defRPr/>
            </a:pPr>
            <a:r>
              <a:rPr lang="en-US" sz="3300" dirty="0">
                <a:solidFill>
                  <a:schemeClr val="tx1"/>
                </a:solidFill>
                <a:latin typeface="Raleway" panose="020B0604020202020204" charset="0"/>
              </a:rPr>
              <a:t>Virtual Tour Link</a:t>
            </a:r>
          </a:p>
          <a:p>
            <a:pPr marL="628650" lvl="1" indent="-171450">
              <a:lnSpc>
                <a:spcPct val="170000"/>
              </a:lnSpc>
              <a:defRPr/>
            </a:pPr>
            <a:r>
              <a:rPr lang="en-US" sz="2000" dirty="0">
                <a:latin typeface="Raleway" panose="020B0604020202020204" charset="0"/>
                <a:hlinkClick r:id="rId3"/>
              </a:rPr>
              <a:t>https://www.slu.edu/about/st-louis/tours/virtual_tour.php</a:t>
            </a:r>
            <a:endParaRPr lang="en-US" sz="2000" dirty="0">
              <a:latin typeface="Raleway" panose="020B0604020202020204" charset="0"/>
            </a:endParaRPr>
          </a:p>
          <a:p>
            <a:pPr>
              <a:lnSpc>
                <a:spcPct val="170000"/>
              </a:lnSpc>
              <a:defRPr/>
            </a:pPr>
            <a:endParaRPr lang="en-US" sz="2400" dirty="0"/>
          </a:p>
        </p:txBody>
      </p:sp>
      <p:pic>
        <p:nvPicPr>
          <p:cNvPr id="46084" name="Picture 2" descr="Image result for globe, slu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668" y="1609335"/>
            <a:ext cx="2954214" cy="1969477"/>
          </a:xfrm>
        </p:spPr>
      </p:pic>
      <p:grpSp>
        <p:nvGrpSpPr>
          <p:cNvPr id="5" name="Google Shape;58;p13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6" name="Google Shape;59;p13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0;p13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of 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8" name="Google Shape;61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62;p13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7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6"/>
          <p:cNvSpPr>
            <a:spLocks noGrp="1"/>
          </p:cNvSpPr>
          <p:nvPr>
            <p:ph type="title"/>
          </p:nvPr>
        </p:nvSpPr>
        <p:spPr>
          <a:xfrm>
            <a:off x="920625" y="392637"/>
            <a:ext cx="7911675" cy="5727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Raleway" panose="020B0604020202020204" charset="0"/>
              </a:rPr>
              <a:t>SLU PEP: Personalized Experience Portfolio</a:t>
            </a:r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9" b="5363"/>
          <a:stretch/>
        </p:blipFill>
        <p:spPr>
          <a:xfrm>
            <a:off x="1973717" y="1387162"/>
            <a:ext cx="5805488" cy="2800351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oogle Shape;58;p13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5" name="Google Shape;59;p13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0;p13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of 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7" name="Google Shape;61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62;p13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9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7" b="5363"/>
          <a:stretch/>
        </p:blipFill>
        <p:spPr>
          <a:xfrm>
            <a:off x="1973717" y="1358587"/>
            <a:ext cx="5805488" cy="2857501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8131" name="Title 6"/>
          <p:cNvSpPr>
            <a:spLocks noGrp="1"/>
          </p:cNvSpPr>
          <p:nvPr>
            <p:ph type="title"/>
          </p:nvPr>
        </p:nvSpPr>
        <p:spPr>
          <a:xfrm>
            <a:off x="920625" y="392638"/>
            <a:ext cx="7911675" cy="5727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Raleway" panose="020B0604020202020204" charset="0"/>
              </a:rPr>
              <a:t>SLU PEP: Personalized Experience Portfolio</a:t>
            </a:r>
          </a:p>
        </p:txBody>
      </p:sp>
      <p:grpSp>
        <p:nvGrpSpPr>
          <p:cNvPr id="4" name="Google Shape;58;p13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5" name="Google Shape;59;p13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0;p13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of 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7" name="Google Shape;61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62;p13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60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047" y="1251024"/>
            <a:ext cx="6858000" cy="889759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Raleway" panose="020B0604020202020204" charset="0"/>
              </a:rPr>
              <a:t>Recruitment</a:t>
            </a:r>
            <a:endParaRPr lang="en-US" sz="4200" b="1" dirty="0">
              <a:latin typeface="Raleway" panose="020B0604020202020204" charset="0"/>
            </a:endParaRPr>
          </a:p>
        </p:txBody>
      </p:sp>
      <p:grpSp>
        <p:nvGrpSpPr>
          <p:cNvPr id="3" name="Google Shape;58;p13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4" name="Google Shape;59;p13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0;p13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of 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6" name="Google Shape;61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62;p13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  <p:sp>
        <p:nvSpPr>
          <p:cNvPr id="14" name="Google Shape;56;p13"/>
          <p:cNvSpPr txBox="1"/>
          <p:nvPr/>
        </p:nvSpPr>
        <p:spPr>
          <a:xfrm>
            <a:off x="2670275" y="2600675"/>
            <a:ext cx="37824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latin typeface="Raleway" panose="020B0604020202020204" charset="0"/>
              </a:rPr>
              <a:t>Sheena Ramirez</a:t>
            </a:r>
            <a:endParaRPr b="1" dirty="0">
              <a:solidFill>
                <a:schemeClr val="dk1"/>
              </a:solidFill>
              <a:latin typeface="Raleway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Raleway" panose="020B0604020202020204" charset="0"/>
              </a:rPr>
              <a:t>Director of Recruitment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Raleway" panose="020B0604020202020204" charset="0"/>
              </a:rPr>
              <a:t>College of Visual and Performing Arts</a:t>
            </a:r>
            <a:endParaRPr dirty="0">
              <a:solidFill>
                <a:schemeClr val="dk1"/>
              </a:solidFill>
              <a:latin typeface="Raleway" panose="020B060402020202020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463" y="3316775"/>
            <a:ext cx="1555169" cy="10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0625" y="397400"/>
            <a:ext cx="7911675" cy="572700"/>
          </a:xfrm>
        </p:spPr>
        <p:txBody>
          <a:bodyPr/>
          <a:lstStyle/>
          <a:p>
            <a:r>
              <a:rPr lang="en-US" sz="2400" dirty="0" smtClean="0">
                <a:latin typeface="Raleway" panose="020B0604020202020204" charset="0"/>
              </a:rPr>
              <a:t>Changing Environment in Arts Recruitment</a:t>
            </a:r>
            <a:endParaRPr lang="en-US" sz="2400" dirty="0">
              <a:latin typeface="Raleway" panose="020B060402020202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79300" y="1457325"/>
            <a:ext cx="6460539" cy="29098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aleway" panose="020B0604020202020204" charset="0"/>
              </a:rPr>
              <a:t>Millennials vs. “Homeland” generation</a:t>
            </a:r>
          </a:p>
          <a:p>
            <a:r>
              <a:rPr lang="en-US" dirty="0" smtClean="0">
                <a:latin typeface="Raleway" panose="020B0604020202020204" charset="0"/>
              </a:rPr>
              <a:t>Baby Boomers vs. Generation Xers</a:t>
            </a:r>
          </a:p>
          <a:p>
            <a:r>
              <a:rPr lang="en-US" dirty="0" smtClean="0">
                <a:latin typeface="Raleway" panose="020B0604020202020204" charset="0"/>
              </a:rPr>
              <a:t>Post 2008 financial uncertainty</a:t>
            </a:r>
          </a:p>
          <a:p>
            <a:r>
              <a:rPr lang="en-US" dirty="0" smtClean="0">
                <a:latin typeface="Raleway" panose="020B0604020202020204" charset="0"/>
              </a:rPr>
              <a:t>Attitude changes about arts degrees</a:t>
            </a:r>
          </a:p>
          <a:p>
            <a:r>
              <a:rPr lang="en-US" dirty="0" smtClean="0">
                <a:latin typeface="Raleway" panose="020B0604020202020204" charset="0"/>
              </a:rPr>
              <a:t>ROI, double majors, innovation, jobs</a:t>
            </a:r>
            <a:endParaRPr lang="en-US" dirty="0">
              <a:latin typeface="Raleway" panose="020B0604020202020204" charset="0"/>
            </a:endParaRPr>
          </a:p>
        </p:txBody>
      </p:sp>
      <p:grpSp>
        <p:nvGrpSpPr>
          <p:cNvPr id="7" name="Google Shape;58;p13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8" name="Google Shape;59;p13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0;p13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of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10" name="Google Shape;61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62;p13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555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4" y="396825"/>
            <a:ext cx="7806301" cy="464897"/>
          </a:xfrm>
        </p:spPr>
        <p:txBody>
          <a:bodyPr/>
          <a:lstStyle/>
          <a:p>
            <a:r>
              <a:rPr lang="en-US" sz="2400" dirty="0" smtClean="0">
                <a:latin typeface="Raleway" panose="020B0604020202020204" charset="0"/>
              </a:rPr>
              <a:t>Assessing the Needs of these Students and Parents</a:t>
            </a:r>
            <a:endParaRPr lang="en-US" sz="2400" dirty="0">
              <a:latin typeface="Raleway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6" y="1109183"/>
            <a:ext cx="7029453" cy="3248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Raleway" panose="020B0604020202020204" charset="0"/>
              </a:rPr>
              <a:t>Homeland students and their Generation X parents care about:</a:t>
            </a:r>
          </a:p>
          <a:p>
            <a:pPr marL="800100"/>
            <a:r>
              <a:rPr lang="en-US" dirty="0" smtClean="0">
                <a:latin typeface="Raleway" panose="020B0604020202020204" charset="0"/>
              </a:rPr>
              <a:t>Outcomes</a:t>
            </a:r>
          </a:p>
          <a:p>
            <a:pPr marL="800100"/>
            <a:r>
              <a:rPr lang="en-US" dirty="0" smtClean="0">
                <a:latin typeface="Raleway" panose="020B0604020202020204" charset="0"/>
              </a:rPr>
              <a:t>Peer Opinions</a:t>
            </a:r>
          </a:p>
          <a:p>
            <a:pPr marL="800100"/>
            <a:r>
              <a:rPr lang="en-US" dirty="0" smtClean="0">
                <a:latin typeface="Raleway" panose="020B0604020202020204" charset="0"/>
              </a:rPr>
              <a:t>Privacy</a:t>
            </a:r>
          </a:p>
          <a:p>
            <a:pPr marL="800100"/>
            <a:r>
              <a:rPr lang="en-US" dirty="0" smtClean="0">
                <a:latin typeface="Raleway" panose="020B0604020202020204" charset="0"/>
              </a:rPr>
              <a:t>Lived Experiences</a:t>
            </a:r>
          </a:p>
          <a:p>
            <a:pPr marL="800100"/>
            <a:r>
              <a:rPr lang="en-US" dirty="0" smtClean="0">
                <a:latin typeface="Raleway" panose="020B0604020202020204" charset="0"/>
              </a:rPr>
              <a:t>Individual attention</a:t>
            </a:r>
          </a:p>
          <a:p>
            <a:pPr marL="800100"/>
            <a:r>
              <a:rPr lang="en-US" dirty="0" smtClean="0">
                <a:latin typeface="Raleway" panose="020B0604020202020204" charset="0"/>
              </a:rPr>
              <a:t>Engagement</a:t>
            </a:r>
          </a:p>
          <a:p>
            <a:pPr marL="800100"/>
            <a:r>
              <a:rPr lang="en-US" dirty="0" smtClean="0">
                <a:latin typeface="Raleway" panose="020B0604020202020204" charset="0"/>
              </a:rPr>
              <a:t>Visual Stimulation</a:t>
            </a:r>
          </a:p>
          <a:p>
            <a:pPr marL="800100"/>
            <a:r>
              <a:rPr lang="en-US" dirty="0" smtClean="0">
                <a:latin typeface="Raleway" panose="020B0604020202020204" charset="0"/>
              </a:rPr>
              <a:t>Affordability</a:t>
            </a:r>
            <a:endParaRPr lang="en-US" dirty="0">
              <a:latin typeface="Raleway" panose="020B0604020202020204" charset="0"/>
            </a:endParaRPr>
          </a:p>
        </p:txBody>
      </p:sp>
      <p:grpSp>
        <p:nvGrpSpPr>
          <p:cNvPr id="5" name="Google Shape;58;p13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6" name="Google Shape;59;p13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0;p13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of 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8" name="Google Shape;61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62;p13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04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574142" y="1347790"/>
            <a:ext cx="5102883" cy="1808636"/>
          </a:xfrm>
        </p:spPr>
        <p:txBody>
          <a:bodyPr spcFirstLastPara="1" wrap="square" lIns="91425" tIns="34275" rIns="91425" bIns="34275" anchor="t" anchorCtr="0">
            <a:noAutofit/>
          </a:bodyPr>
          <a:lstStyle/>
          <a:p>
            <a:pPr marL="0" indent="0">
              <a:lnSpc>
                <a:spcPct val="120000"/>
              </a:lnSpc>
              <a:buSzPct val="25000"/>
              <a:buNone/>
              <a:defRPr/>
            </a:pPr>
            <a:r>
              <a:rPr lang="en-US" sz="2000" dirty="0" smtClean="0">
                <a:latin typeface="Raleway" panose="020B0604020202020204" charset="0"/>
              </a:rPr>
              <a:t>Strategic </a:t>
            </a:r>
            <a:r>
              <a:rPr lang="en-US" sz="2000" dirty="0">
                <a:latin typeface="Raleway" panose="020B0604020202020204" charset="0"/>
              </a:rPr>
              <a:t>enrollment management is </a:t>
            </a:r>
            <a:r>
              <a:rPr lang="en-US" sz="2000" dirty="0" smtClean="0">
                <a:latin typeface="Raleway" panose="020B0604020202020204" charset="0"/>
              </a:rPr>
              <a:t>a </a:t>
            </a:r>
            <a:r>
              <a:rPr lang="en-US" sz="2000" i="1" dirty="0" smtClean="0">
                <a:latin typeface="Raleway" panose="020B0604020202020204" charset="0"/>
              </a:rPr>
              <a:t>concept </a:t>
            </a:r>
            <a:r>
              <a:rPr lang="en-US" sz="2000" i="1" dirty="0">
                <a:latin typeface="Raleway" panose="020B0604020202020204" charset="0"/>
              </a:rPr>
              <a:t>and process</a:t>
            </a:r>
            <a:r>
              <a:rPr lang="en-US" sz="2000" dirty="0">
                <a:latin typeface="Raleway" panose="020B0604020202020204" charset="0"/>
              </a:rPr>
              <a:t> that </a:t>
            </a:r>
            <a:r>
              <a:rPr lang="en-US" sz="2000" i="1" dirty="0">
                <a:latin typeface="Raleway" panose="020B0604020202020204" charset="0"/>
              </a:rPr>
              <a:t>enables</a:t>
            </a:r>
            <a:r>
              <a:rPr lang="en-US" sz="2000" dirty="0">
                <a:latin typeface="Raleway" panose="020B0604020202020204" charset="0"/>
              </a:rPr>
              <a:t> the fulfillment of </a:t>
            </a:r>
            <a:r>
              <a:rPr lang="en-US" sz="2000" i="1" dirty="0">
                <a:latin typeface="Raleway" panose="020B0604020202020204" charset="0"/>
              </a:rPr>
              <a:t>institutional mission</a:t>
            </a:r>
            <a:r>
              <a:rPr lang="en-US" sz="2000" dirty="0">
                <a:latin typeface="Raleway" panose="020B0604020202020204" charset="0"/>
              </a:rPr>
              <a:t> and </a:t>
            </a:r>
            <a:r>
              <a:rPr lang="en-US" sz="2000" i="1" dirty="0">
                <a:latin typeface="Raleway" panose="020B0604020202020204" charset="0"/>
              </a:rPr>
              <a:t>students’ educational goals</a:t>
            </a:r>
            <a:r>
              <a:rPr lang="en-US" sz="2000" dirty="0" smtClean="0">
                <a:latin typeface="Raleway" panose="020B0604020202020204" charset="0"/>
              </a:rPr>
              <a:t>.</a:t>
            </a:r>
            <a:endParaRPr lang="en-US" sz="2000" dirty="0">
              <a:latin typeface="Raleway" panose="020B0604020202020204" charset="0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858713" y="417105"/>
            <a:ext cx="7232775" cy="486966"/>
          </a:xfrm>
        </p:spPr>
        <p:txBody>
          <a:bodyPr spcFirstLastPara="1" wrap="square" lIns="91425" tIns="34275" rIns="91425" bIns="34275" anchor="t" anchorCtr="0">
            <a:noAutofit/>
          </a:bodyPr>
          <a:lstStyle/>
          <a:p>
            <a:pPr>
              <a:buSzPct val="25000"/>
              <a:defRPr/>
            </a:pPr>
            <a:r>
              <a:rPr lang="en-US" sz="2400" dirty="0">
                <a:latin typeface="Raleway" panose="020B0604020202020204" charset="0"/>
              </a:rPr>
              <a:t>What is Strategic Enrollment Management (SEM)?  </a:t>
            </a:r>
          </a:p>
        </p:txBody>
      </p:sp>
      <p:sp>
        <p:nvSpPr>
          <p:cNvPr id="28676" name="Shape 5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4360065-6B9C-471C-8519-EB381C811C8F}" type="slidenum">
              <a:rPr lang="en-US" altLang="en-US">
                <a:solidFill>
                  <a:srgbClr val="888888"/>
                </a:solidFill>
                <a:cs typeface="Calibri" panose="020F0502020204030204" pitchFamily="34" charset="0"/>
              </a:rPr>
              <a:pPr/>
              <a:t>2</a:t>
            </a:fld>
            <a:endParaRPr lang="en-US" altLang="en-US">
              <a:solidFill>
                <a:srgbClr val="888888"/>
              </a:solidFill>
              <a:cs typeface="Calibri" panose="020F0502020204030204" pitchFamily="34" charset="0"/>
            </a:endParaRPr>
          </a:p>
        </p:txBody>
      </p:sp>
      <p:grpSp>
        <p:nvGrpSpPr>
          <p:cNvPr id="5" name="Google Shape;58;p13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6" name="Google Shape;59;p13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0;p13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of 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8" name="Google Shape;61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62;p13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  <p:sp>
        <p:nvSpPr>
          <p:cNvPr id="10" name="Shape 57"/>
          <p:cNvSpPr txBox="1">
            <a:spLocks/>
          </p:cNvSpPr>
          <p:nvPr/>
        </p:nvSpPr>
        <p:spPr>
          <a:xfrm>
            <a:off x="1574142" y="3178926"/>
            <a:ext cx="6517346" cy="44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4275" rIns="91425" bIns="34275" numCol="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lnSpc>
                <a:spcPct val="120000"/>
              </a:lnSpc>
              <a:buSzPct val="25000"/>
              <a:buFont typeface="Arial"/>
              <a:buNone/>
              <a:defRPr/>
            </a:pPr>
            <a:r>
              <a:rPr lang="en-US" sz="2800" b="1" dirty="0" smtClean="0">
                <a:latin typeface="Raleway" panose="020B0604020202020204" charset="0"/>
              </a:rPr>
              <a:t>R</a:t>
            </a:r>
            <a:r>
              <a:rPr lang="en-US" sz="2800" dirty="0" smtClean="0">
                <a:latin typeface="Raleway" panose="020B0604020202020204" charset="0"/>
              </a:rPr>
              <a:t>esearch</a:t>
            </a:r>
            <a:endParaRPr lang="en-US" sz="2800" dirty="0">
              <a:latin typeface="Raleway" panose="020B0604020202020204" charset="0"/>
            </a:endParaRPr>
          </a:p>
          <a:p>
            <a:pPr marL="514350" indent="-514350">
              <a:lnSpc>
                <a:spcPct val="120000"/>
              </a:lnSpc>
              <a:buSzPct val="25000"/>
              <a:buFont typeface="Arial"/>
              <a:buNone/>
              <a:defRPr/>
            </a:pPr>
            <a:r>
              <a:rPr lang="en-US" sz="2800" b="1" dirty="0" smtClean="0">
                <a:latin typeface="Raleway" panose="020B0604020202020204" charset="0"/>
              </a:rPr>
              <a:t>R</a:t>
            </a:r>
            <a:r>
              <a:rPr lang="en-US" sz="2800" dirty="0" smtClean="0">
                <a:latin typeface="Raleway" panose="020B0604020202020204" charset="0"/>
              </a:rPr>
              <a:t>ecruitment    </a:t>
            </a:r>
            <a:r>
              <a:rPr lang="en-US" sz="2800" b="1" dirty="0" smtClean="0">
                <a:latin typeface="Raleway" panose="020B0604020202020204" charset="0"/>
              </a:rPr>
              <a:t>R</a:t>
            </a:r>
            <a:r>
              <a:rPr lang="en-US" sz="2800" dirty="0" smtClean="0">
                <a:latin typeface="Raleway" panose="020B0604020202020204" charset="0"/>
              </a:rPr>
              <a:t>etention</a:t>
            </a:r>
          </a:p>
        </p:txBody>
      </p:sp>
    </p:spTree>
    <p:extLst>
      <p:ext uri="{BB962C8B-B14F-4D97-AF65-F5344CB8AC3E}">
        <p14:creationId xmlns:p14="http://schemas.microsoft.com/office/powerpoint/2010/main" val="182805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625" y="427031"/>
            <a:ext cx="7351838" cy="864662"/>
          </a:xfrm>
        </p:spPr>
        <p:txBody>
          <a:bodyPr/>
          <a:lstStyle/>
          <a:p>
            <a:r>
              <a:rPr lang="en-US" sz="2400" dirty="0" smtClean="0">
                <a:latin typeface="Raleway" panose="020B0604020202020204" charset="0"/>
              </a:rPr>
              <a:t>Ways to Adapt your Current </a:t>
            </a:r>
            <a:r>
              <a:rPr lang="en-US" sz="2400" dirty="0">
                <a:latin typeface="Raleway" panose="020B0604020202020204" charset="0"/>
              </a:rPr>
              <a:t>M</a:t>
            </a:r>
            <a:r>
              <a:rPr lang="en-US" sz="2400" dirty="0" smtClean="0">
                <a:latin typeface="Raleway" panose="020B0604020202020204" charset="0"/>
              </a:rPr>
              <a:t>odel of Recruitment to Meet </a:t>
            </a:r>
            <a:r>
              <a:rPr lang="en-US" sz="2400" dirty="0">
                <a:latin typeface="Raleway" panose="020B0604020202020204" charset="0"/>
              </a:rPr>
              <a:t>S</a:t>
            </a:r>
            <a:r>
              <a:rPr lang="en-US" sz="2400" dirty="0" smtClean="0">
                <a:latin typeface="Raleway" panose="020B0604020202020204" charset="0"/>
              </a:rPr>
              <a:t>tudent </a:t>
            </a:r>
            <a:r>
              <a:rPr lang="en-US" sz="2400" dirty="0">
                <a:latin typeface="Raleway" panose="020B0604020202020204" charset="0"/>
              </a:rPr>
              <a:t>N</a:t>
            </a:r>
            <a:r>
              <a:rPr lang="en-US" sz="2400" dirty="0" smtClean="0">
                <a:latin typeface="Raleway" panose="020B0604020202020204" charset="0"/>
              </a:rPr>
              <a:t>eeds</a:t>
            </a:r>
            <a:endParaRPr lang="en-US" sz="2400" dirty="0">
              <a:latin typeface="Raleway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858" y="1462380"/>
            <a:ext cx="7253234" cy="2923883"/>
          </a:xfrm>
        </p:spPr>
        <p:txBody>
          <a:bodyPr>
            <a:normAutofit fontScale="85000" lnSpcReduction="10000"/>
          </a:bodyPr>
          <a:lstStyle/>
          <a:p>
            <a:pPr indent="-228600"/>
            <a:r>
              <a:rPr lang="en-US" b="1" dirty="0" smtClean="0">
                <a:latin typeface="Raleway" panose="020B0604020202020204" charset="0"/>
              </a:rPr>
              <a:t>Peer to Peer</a:t>
            </a:r>
            <a:r>
              <a:rPr lang="en-US" dirty="0" smtClean="0">
                <a:latin typeface="Raleway" panose="020B0604020202020204" charset="0"/>
              </a:rPr>
              <a:t>: find more ways to connect current students with prospective students, such as phone campaigns, social media, and on-campus events.</a:t>
            </a:r>
          </a:p>
          <a:p>
            <a:pPr indent="-228600"/>
            <a:r>
              <a:rPr lang="en-US" b="1" dirty="0" smtClean="0">
                <a:latin typeface="Raleway" panose="020B0604020202020204" charset="0"/>
              </a:rPr>
              <a:t>Faculty engagement</a:t>
            </a:r>
            <a:r>
              <a:rPr lang="en-US" dirty="0" smtClean="0">
                <a:latin typeface="Raleway" panose="020B0604020202020204" charset="0"/>
              </a:rPr>
              <a:t>: offer more opportunities for students to sit in on classes, with online registration options the whole year out.</a:t>
            </a:r>
          </a:p>
          <a:p>
            <a:pPr indent="-228600"/>
            <a:r>
              <a:rPr lang="en-US" b="1" dirty="0" smtClean="0">
                <a:latin typeface="Raleway" panose="020B0604020202020204" charset="0"/>
              </a:rPr>
              <a:t>Yield event</a:t>
            </a:r>
            <a:r>
              <a:rPr lang="en-US" dirty="0" smtClean="0">
                <a:latin typeface="Raleway" panose="020B0604020202020204" charset="0"/>
              </a:rPr>
              <a:t>: make sure that your arts programs offer a unique visit during this crucial time frame, different than your audition/portfolio review days.</a:t>
            </a:r>
          </a:p>
          <a:p>
            <a:pPr indent="-228600"/>
            <a:r>
              <a:rPr lang="en-US" b="1" dirty="0" smtClean="0">
                <a:latin typeface="Raleway" panose="020B0604020202020204" charset="0"/>
              </a:rPr>
              <a:t>Technology</a:t>
            </a:r>
            <a:r>
              <a:rPr lang="en-US" dirty="0" smtClean="0">
                <a:latin typeface="Raleway" panose="020B0604020202020204" charset="0"/>
              </a:rPr>
              <a:t>: personalization in your communication plans, connecting prospective students with faculty and current students, and offering in depth, deep-dive clickable information on your website.</a:t>
            </a:r>
          </a:p>
          <a:p>
            <a:pPr indent="-228600"/>
            <a:r>
              <a:rPr lang="en-US" b="1" dirty="0" smtClean="0">
                <a:latin typeface="Raleway" panose="020B0604020202020204" charset="0"/>
              </a:rPr>
              <a:t>Boots on the ground</a:t>
            </a:r>
            <a:r>
              <a:rPr lang="en-US" dirty="0" smtClean="0">
                <a:latin typeface="Raleway" panose="020B0604020202020204" charset="0"/>
              </a:rPr>
              <a:t>: send faculty and arts specific recruitment staff into classrooms in your up and coming feeder high schools. </a:t>
            </a:r>
            <a:endParaRPr lang="en-US" dirty="0">
              <a:latin typeface="Raleway" panose="020B0604020202020204" charset="0"/>
            </a:endParaRPr>
          </a:p>
        </p:txBody>
      </p:sp>
      <p:grpSp>
        <p:nvGrpSpPr>
          <p:cNvPr id="4" name="Google Shape;58;p13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5" name="Google Shape;59;p13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0;p13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of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7" name="Google Shape;61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62;p13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07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/>
        </p:nvSpPr>
        <p:spPr>
          <a:xfrm>
            <a:off x="6540147" y="4490100"/>
            <a:ext cx="1572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#casfaa2018</a:t>
            </a:r>
            <a:endParaRPr sz="180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20" name="Google Shape;120;p18"/>
          <p:cNvSpPr txBox="1">
            <a:spLocks noGrp="1"/>
          </p:cNvSpPr>
          <p:nvPr>
            <p:ph type="ctrTitle" idx="4294967295"/>
          </p:nvPr>
        </p:nvSpPr>
        <p:spPr>
          <a:xfrm>
            <a:off x="1275147" y="1685061"/>
            <a:ext cx="6837600" cy="710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latin typeface="Raleway"/>
                <a:ea typeface="Raleway"/>
                <a:cs typeface="Raleway"/>
                <a:sym typeface="Raleway"/>
              </a:rPr>
              <a:t>Case Study</a:t>
            </a:r>
            <a:endParaRPr sz="4200" b="1" dirty="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21" name="Google Shape;121;p18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122" name="Google Shape;122;p18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8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of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124" name="Google Shape;124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8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1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920625" y="397400"/>
            <a:ext cx="7867350" cy="764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Raleway"/>
                <a:ea typeface="Raleway"/>
                <a:cs typeface="Raleway"/>
                <a:sym typeface="Raleway"/>
              </a:rPr>
              <a:t>James Madison University and the </a:t>
            </a:r>
            <a:br>
              <a:rPr lang="en" sz="2400" dirty="0" smtClean="0">
                <a:latin typeface="Raleway"/>
                <a:ea typeface="Raleway"/>
                <a:cs typeface="Raleway"/>
                <a:sym typeface="Raleway"/>
              </a:rPr>
            </a:br>
            <a:r>
              <a:rPr lang="en" sz="2400" dirty="0" smtClean="0">
                <a:latin typeface="Raleway"/>
                <a:ea typeface="Raleway"/>
                <a:cs typeface="Raleway"/>
                <a:sym typeface="Raleway"/>
              </a:rPr>
              <a:t>College of Visual and Performing Arts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6540147" y="4490100"/>
            <a:ext cx="1572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#casfaa2018</a:t>
            </a:r>
            <a:endParaRPr sz="180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33" name="Google Shape;133;p19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134" name="Google Shape;134;p19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of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136" name="Google Shape;136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19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79300" y="1390649"/>
            <a:ext cx="7397963" cy="30025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u="sng" dirty="0" smtClean="0"/>
              <a:t>Implemented Recruitment Techniques from 2015-2018</a:t>
            </a:r>
          </a:p>
          <a:p>
            <a:pPr marL="685800" lvl="1" indent="-228600">
              <a:lnSpc>
                <a:spcPct val="100000"/>
              </a:lnSpc>
            </a:pPr>
            <a:r>
              <a:rPr lang="en-US" dirty="0" smtClean="0"/>
              <a:t>High School Visits (between 40-45 annually by CVPA Staff)</a:t>
            </a:r>
          </a:p>
          <a:p>
            <a:pPr marL="685800" lvl="1" indent="-228600">
              <a:lnSpc>
                <a:spcPct val="100000"/>
              </a:lnSpc>
            </a:pPr>
            <a:r>
              <a:rPr lang="en-US" dirty="0" smtClean="0"/>
              <a:t>Technology: Hobsons CRM (events, deadline reminders, personalized faculty letters, data entry into the Admissions CRM)</a:t>
            </a:r>
          </a:p>
          <a:p>
            <a:pPr marL="685800" lvl="1" indent="-228600">
              <a:lnSpc>
                <a:spcPct val="100000"/>
              </a:lnSpc>
            </a:pPr>
            <a:r>
              <a:rPr lang="en-US" dirty="0" smtClean="0"/>
              <a:t>Yield Strategy</a:t>
            </a:r>
          </a:p>
          <a:p>
            <a:pPr marL="1143000" lvl="2" indent="-228600">
              <a:lnSpc>
                <a:spcPct val="100000"/>
              </a:lnSpc>
            </a:pPr>
            <a:r>
              <a:rPr lang="en-US" dirty="0" smtClean="0"/>
              <a:t>Social Media – Twitter Takeovers, CVPA Student Ambassador Instagram account</a:t>
            </a:r>
          </a:p>
          <a:p>
            <a:pPr marL="1143000" lvl="2" indent="-228600">
              <a:lnSpc>
                <a:spcPct val="100000"/>
              </a:lnSpc>
            </a:pPr>
            <a:r>
              <a:rPr lang="en-US" dirty="0" smtClean="0"/>
              <a:t>Peer to peer – personalized mail merged emails from Ambassadors to admitted students, phone call follow up </a:t>
            </a:r>
          </a:p>
          <a:p>
            <a:pPr marL="1143000" lvl="2" indent="-228600">
              <a:lnSpc>
                <a:spcPct val="100000"/>
              </a:lnSpc>
            </a:pPr>
            <a:r>
              <a:rPr lang="en-US" u="sng" dirty="0" smtClean="0"/>
              <a:t>CHOICES+: JMU Artists’ Celebration</a:t>
            </a:r>
          </a:p>
          <a:p>
            <a:pPr marL="1600200" lvl="3" indent="-228600">
              <a:lnSpc>
                <a:spcPct val="100000"/>
              </a:lnSpc>
            </a:pPr>
            <a:r>
              <a:rPr lang="en-US" dirty="0" smtClean="0"/>
              <a:t>Faculty/student dinner, student shadowing, hosted on-campus</a:t>
            </a:r>
          </a:p>
          <a:p>
            <a:pPr marL="1600200" lvl="3" indent="-228600">
              <a:lnSpc>
                <a:spcPct val="100000"/>
              </a:lnSpc>
            </a:pPr>
            <a:r>
              <a:rPr lang="en-US" dirty="0" smtClean="0"/>
              <a:t>2016 (70 of 80 matriculated), 2017 (51 of 67 matriculated), 2018 (78 of 93 matriculated)</a:t>
            </a:r>
          </a:p>
          <a:p>
            <a:pPr marL="1054100" lvl="2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2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04" y="364062"/>
            <a:ext cx="7709948" cy="82668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Raleway" panose="020B0604020202020204" charset="0"/>
              </a:rPr>
              <a:t>James Madison University and the College of Visual and Performing Arts Enrollment Numbers 2013 - 2018</a:t>
            </a:r>
            <a:endParaRPr lang="en-US" sz="2400" dirty="0">
              <a:latin typeface="Raleway" panose="020B060402020202020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50043662"/>
              </p:ext>
            </p:extLst>
          </p:nvPr>
        </p:nvGraphicFramePr>
        <p:xfrm>
          <a:off x="955918" y="1451441"/>
          <a:ext cx="3383423" cy="292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4466082"/>
              </p:ext>
            </p:extLst>
          </p:nvPr>
        </p:nvGraphicFramePr>
        <p:xfrm>
          <a:off x="4669392" y="1451441"/>
          <a:ext cx="3822146" cy="292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oogle Shape;58;p13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7" name="Google Shape;59;p13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0;p13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of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10" name="Google Shape;61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62;p13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V="1">
            <a:off x="3574031" y="2023584"/>
            <a:ext cx="1974888" cy="7845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6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8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143000"/>
            <a:ext cx="8520600" cy="8894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latin typeface="Raleway"/>
                <a:ea typeface="Raleway"/>
                <a:cs typeface="Raleway"/>
                <a:sym typeface="Raleway"/>
              </a:rPr>
              <a:t>Retention</a:t>
            </a:r>
            <a:endParaRPr sz="4200" b="1" dirty="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2646955" y="2663885"/>
            <a:ext cx="3782400" cy="1324800"/>
            <a:chOff x="2646955" y="2985525"/>
            <a:chExt cx="3782400" cy="132480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2646955" y="2985525"/>
              <a:ext cx="3782400" cy="58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dk1"/>
                  </a:solidFill>
                </a:rPr>
                <a:t>Scott Cline, Ed.D.</a:t>
              </a:r>
              <a:endParaRPr b="1" dirty="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</a:rPr>
                <a:t>Vice President of Enrollment Management</a:t>
              </a:r>
              <a:endParaRPr dirty="0">
                <a:solidFill>
                  <a:schemeClr val="dk1"/>
                </a:solidFill>
              </a:endParaRPr>
            </a:p>
          </p:txBody>
        </p:sp>
        <p:pic>
          <p:nvPicPr>
            <p:cNvPr id="57" name="Google Shape;57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81836" y="3724125"/>
              <a:ext cx="2512638" cy="586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Google Shape;58;p13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59" name="Google Shape;59;p13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of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61" name="Google Shape;61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13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/>
        </p:nvSpPr>
        <p:spPr>
          <a:xfrm>
            <a:off x="6540147" y="4490100"/>
            <a:ext cx="1572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#casfaa2018</a:t>
            </a:r>
            <a:endParaRPr sz="180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ctrTitle" idx="4294967295"/>
          </p:nvPr>
        </p:nvSpPr>
        <p:spPr>
          <a:xfrm>
            <a:off x="1275147" y="1183612"/>
            <a:ext cx="6837600" cy="23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Raleway"/>
                <a:ea typeface="Raleway"/>
                <a:cs typeface="Raleway"/>
                <a:sym typeface="Raleway"/>
              </a:rPr>
              <a:t>For every student you retain </a:t>
            </a:r>
            <a:endParaRPr sz="3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Raleway"/>
                <a:ea typeface="Raleway"/>
                <a:cs typeface="Raleway"/>
                <a:sym typeface="Raleway"/>
              </a:rPr>
              <a:t>=</a:t>
            </a:r>
            <a:endParaRPr sz="3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Raleway"/>
                <a:ea typeface="Raleway"/>
                <a:cs typeface="Raleway"/>
                <a:sym typeface="Raleway"/>
              </a:rPr>
              <a:t>One less new student you need to enroll</a:t>
            </a:r>
            <a:endParaRPr sz="3600" dirty="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69" name="Google Shape;69;p14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70" name="Google Shape;70;p14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of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72" name="Google Shape;72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14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920750" y="393950"/>
            <a:ext cx="79116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Raleway"/>
                <a:ea typeface="Raleway"/>
                <a:cs typeface="Raleway"/>
                <a:sym typeface="Raleway"/>
              </a:rPr>
              <a:t>Reason for: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1415627" y="1000075"/>
            <a:ext cx="7416798" cy="15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Moral &amp; Ethical Imperative</a:t>
            </a:r>
            <a:endParaRPr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85750" indent="-285750">
              <a:spcBef>
                <a:spcPts val="1600"/>
              </a:spcBef>
            </a:pPr>
            <a:r>
              <a:rPr lang="en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Accountability (state, federal, institutional)</a:t>
            </a:r>
            <a:endParaRPr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r>
              <a:rPr lang="en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Cost &amp; Money</a:t>
            </a:r>
            <a:endParaRPr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540147" y="4490100"/>
            <a:ext cx="1572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#casfaa2018</a:t>
            </a:r>
            <a:endParaRPr sz="180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81" name="Google Shape;81;p15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82" name="Google Shape;82;p15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of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84" name="Google Shape;84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5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  <p:graphicFrame>
        <p:nvGraphicFramePr>
          <p:cNvPr id="86" name="Google Shape;86;p15"/>
          <p:cNvGraphicFramePr/>
          <p:nvPr>
            <p:extLst>
              <p:ext uri="{D42A27DB-BD31-4B8C-83A1-F6EECF244321}">
                <p14:modId xmlns:p14="http://schemas.microsoft.com/office/powerpoint/2010/main" val="2334827344"/>
              </p:ext>
            </p:extLst>
          </p:nvPr>
        </p:nvGraphicFramePr>
        <p:xfrm>
          <a:off x="2897012" y="2551198"/>
          <a:ext cx="3328925" cy="1227445"/>
        </p:xfrm>
        <a:graphic>
          <a:graphicData uri="http://schemas.openxmlformats.org/drawingml/2006/table">
            <a:tbl>
              <a:tblPr>
                <a:noFill/>
                <a:tableStyleId>{387D2018-8F41-4256-8087-09FC6306633F}</a:tableStyleId>
              </a:tblPr>
              <a:tblGrid>
                <a:gridCol w="222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 single undergraduate: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private institutions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$2,357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public institutions</a:t>
                      </a:r>
                      <a:endParaRPr>
                        <a:solidFill>
                          <a:schemeClr val="tx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$536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7" name="Google Shape;87;p15"/>
          <p:cNvSpPr txBox="1"/>
          <p:nvPr/>
        </p:nvSpPr>
        <p:spPr>
          <a:xfrm>
            <a:off x="1801475" y="3834279"/>
            <a:ext cx="64662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2018 Cost of Recruiting an Undergraduate Student Report, Ruffalo Noel Levitz (http://learn.ruffalonl.com/rs/395-EOG-977/images/RNL_2018_Cost_of_Recruiting_Report_EM-005.pdf)</a:t>
            </a:r>
            <a:endParaRPr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920625" y="399150"/>
            <a:ext cx="33945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Raleway"/>
                <a:ea typeface="Raleway"/>
                <a:cs typeface="Raleway"/>
                <a:sym typeface="Raleway"/>
              </a:rPr>
              <a:t>Historically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1352231" y="1128200"/>
            <a:ext cx="2798505" cy="26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Input = Outputs</a:t>
            </a:r>
            <a:endParaRPr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85750" indent="-285750">
              <a:spcBef>
                <a:spcPts val="1600"/>
              </a:spcBef>
            </a:pPr>
            <a:r>
              <a:rPr lang="en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Predictors = </a:t>
            </a:r>
            <a:endParaRPr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742950" lvl="1" indent="-285750">
              <a:lnSpc>
                <a:spcPct val="100000"/>
              </a:lnSpc>
            </a:pPr>
            <a:r>
              <a:rPr lang="en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GPA </a:t>
            </a:r>
            <a:endParaRPr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742950" lvl="1" indent="-285750">
              <a:lnSpc>
                <a:spcPct val="100000"/>
              </a:lnSpc>
            </a:pPr>
            <a:r>
              <a:rPr lang="en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SAT</a:t>
            </a:r>
            <a:endParaRPr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742950" lvl="1" indent="-285750">
              <a:lnSpc>
                <a:spcPct val="100000"/>
              </a:lnSpc>
            </a:pPr>
            <a:r>
              <a:rPr lang="en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Pell Grant % </a:t>
            </a:r>
            <a:endParaRPr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6540147" y="4490100"/>
            <a:ext cx="1572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#casfaa2018</a:t>
            </a:r>
            <a:endParaRPr sz="180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95" name="Google Shape;95;p16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96" name="Google Shape;96;p16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of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98" name="Google Shape;98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6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  <p:sp>
        <p:nvSpPr>
          <p:cNvPr id="100" name="Google Shape;100;p16"/>
          <p:cNvSpPr txBox="1"/>
          <p:nvPr/>
        </p:nvSpPr>
        <p:spPr>
          <a:xfrm>
            <a:off x="1782425" y="3878700"/>
            <a:ext cx="64662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.An Interactive Retention Visualization</a:t>
            </a:r>
            <a:b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(https://highereddatastories.blogspot.com/2018/08/an-interactive-retention-visualization.html)</a:t>
            </a:r>
            <a:endParaRPr sz="1000"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6450" y="276750"/>
            <a:ext cx="4987902" cy="360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920625" y="406925"/>
            <a:ext cx="79116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Raleway"/>
                <a:ea typeface="Raleway"/>
                <a:cs typeface="Raleway"/>
                <a:sym typeface="Raleway"/>
              </a:rPr>
              <a:t>Strategies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1625599" y="923875"/>
            <a:ext cx="7206825" cy="30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Identify the stakeholders</a:t>
            </a:r>
            <a:endParaRPr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85750" indent="-285750">
              <a:spcBef>
                <a:spcPts val="1600"/>
              </a:spcBef>
            </a:pPr>
            <a:r>
              <a:rPr lang="en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Set the goals</a:t>
            </a:r>
            <a:endParaRPr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85750" indent="-285750">
              <a:spcBef>
                <a:spcPts val="1600"/>
              </a:spcBef>
            </a:pPr>
            <a:r>
              <a:rPr lang="en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Understand the data &amp; landscape</a:t>
            </a:r>
            <a:endParaRPr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742950" lvl="1" indent="-285750"/>
            <a:r>
              <a:rPr lang="en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	Low Hanging Fruit</a:t>
            </a:r>
            <a:endParaRPr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742950" lvl="1" indent="-285750"/>
            <a:r>
              <a:rPr lang="en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r>
              <a:rPr lang="en" dirty="0" smtClean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Hardest </a:t>
            </a:r>
            <a:r>
              <a:rPr lang="en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Cases</a:t>
            </a:r>
            <a:endParaRPr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r>
              <a:rPr lang="en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“Murky Middle” - EAB</a:t>
            </a:r>
            <a:endParaRPr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6540147" y="4490100"/>
            <a:ext cx="1572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#casfaa2018</a:t>
            </a:r>
            <a:endParaRPr sz="180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09" name="Google Shape;109;p17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110" name="Google Shape;110;p17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7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of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112" name="Google Shape;112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7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  <p:sp>
        <p:nvSpPr>
          <p:cNvPr id="114" name="Google Shape;114;p17"/>
          <p:cNvSpPr txBox="1"/>
          <p:nvPr/>
        </p:nvSpPr>
        <p:spPr>
          <a:xfrm>
            <a:off x="1782425" y="3878700"/>
            <a:ext cx="64662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The "Murky Middle" (https://www.eab.com/technology/student-success-collaborative/members/infographics/murky-middle)</a:t>
            </a: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/>
        </p:nvSpPr>
        <p:spPr>
          <a:xfrm>
            <a:off x="6540147" y="4490100"/>
            <a:ext cx="1572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#casfaa2018</a:t>
            </a:r>
            <a:endParaRPr sz="180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20" name="Google Shape;120;p18"/>
          <p:cNvSpPr txBox="1">
            <a:spLocks noGrp="1"/>
          </p:cNvSpPr>
          <p:nvPr>
            <p:ph type="ctrTitle" idx="4294967295"/>
          </p:nvPr>
        </p:nvSpPr>
        <p:spPr>
          <a:xfrm>
            <a:off x="1275147" y="1737450"/>
            <a:ext cx="6837600" cy="6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latin typeface="Raleway"/>
                <a:ea typeface="Raleway"/>
                <a:cs typeface="Raleway"/>
                <a:sym typeface="Raleway"/>
              </a:rPr>
              <a:t>Case Study</a:t>
            </a:r>
            <a:endParaRPr sz="4200" b="1" dirty="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21" name="Google Shape;121;p18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122" name="Google Shape;122;p18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8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of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124" name="Google Shape;124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8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8;p13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5" name="Google Shape;59;p13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0;p13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of 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7" name="Google Shape;61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62;p13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128962" y="2475999"/>
            <a:ext cx="28860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/>
            <a:r>
              <a:rPr lang="en-US" sz="1600" b="1" dirty="0">
                <a:solidFill>
                  <a:schemeClr val="dk1"/>
                </a:solidFill>
                <a:latin typeface="Raleway" panose="020B0604020202020204" charset="0"/>
              </a:rPr>
              <a:t>Jay Goff</a:t>
            </a:r>
          </a:p>
          <a:p>
            <a:pPr marL="0" lvl="0" indent="0" algn="ctr"/>
            <a:r>
              <a:rPr lang="en-US" sz="1600" b="1" dirty="0">
                <a:solidFill>
                  <a:schemeClr val="dk1"/>
                </a:solidFill>
                <a:latin typeface="Raleway" panose="020B0604020202020204" charset="0"/>
              </a:rPr>
              <a:t> </a:t>
            </a:r>
            <a:r>
              <a:rPr lang="en-US" dirty="0">
                <a:solidFill>
                  <a:schemeClr val="dk1"/>
                </a:solidFill>
                <a:latin typeface="Raleway" panose="020B0604020202020204" charset="0"/>
              </a:rPr>
              <a:t>Vice President for Enrollment </a:t>
            </a:r>
          </a:p>
          <a:p>
            <a:pPr marL="0" lvl="0" indent="0" algn="ctr">
              <a:tabLst>
                <a:tab pos="2057400" algn="l"/>
              </a:tabLst>
            </a:pPr>
            <a:r>
              <a:rPr lang="en-US" dirty="0">
                <a:solidFill>
                  <a:schemeClr val="dk1"/>
                </a:solidFill>
                <a:latin typeface="Raleway" panose="020B0604020202020204" charset="0"/>
              </a:rPr>
              <a:t>and Retention Management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42998" y="1305950"/>
            <a:ext cx="6858000" cy="88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200" b="1" dirty="0" smtClean="0">
                <a:latin typeface="Raleway" panose="020B0604020202020204" charset="0"/>
              </a:rPr>
              <a:t>Research</a:t>
            </a:r>
            <a:endParaRPr lang="en-US" sz="4200" b="1" dirty="0">
              <a:latin typeface="Raleway" panose="020B060402020202020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31" y="3476441"/>
            <a:ext cx="675933" cy="7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920749" y="422050"/>
            <a:ext cx="79116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Raleway"/>
                <a:ea typeface="Raleway"/>
                <a:cs typeface="Raleway"/>
                <a:sym typeface="Raleway"/>
              </a:rPr>
              <a:t>California College of the Arts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1547445" y="1178450"/>
            <a:ext cx="7284979" cy="31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Retention Committee</a:t>
            </a: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742950" lvl="1" indent="-285750"/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	Data Sharing and Communication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742950" lvl="1" indent="-285750"/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	Stakeholders for Shared Goals &amp; Ownership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285750" indent="-285750">
              <a:spcBef>
                <a:spcPts val="1600"/>
              </a:spcBef>
            </a:pPr>
            <a:r>
              <a:rPr lang="en" sz="1600" dirty="0">
                <a:latin typeface="Raleway"/>
                <a:ea typeface="Raleway"/>
                <a:cs typeface="Raleway"/>
                <a:sym typeface="Raleway"/>
              </a:rPr>
              <a:t>Strategic Investments</a:t>
            </a: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742950" lvl="1" indent="-285750"/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	First-year work/study program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742950" lvl="1" indent="-285750"/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	Small balance waiver &amp; micro-scholarship program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742950" lvl="1" indent="-285750">
              <a:spcAft>
                <a:spcPts val="1600"/>
              </a:spcAft>
            </a:pP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	Unified campus and student housing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6540147" y="4490100"/>
            <a:ext cx="1572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#casfaa2018</a:t>
            </a:r>
            <a:endParaRPr sz="180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33" name="Google Shape;133;p19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134" name="Google Shape;134;p19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of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136" name="Google Shape;136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19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920625" y="407975"/>
            <a:ext cx="78673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Raleway"/>
                <a:ea typeface="Raleway"/>
                <a:cs typeface="Raleway"/>
                <a:sym typeface="Raleway"/>
              </a:rPr>
              <a:t>First-Year </a:t>
            </a:r>
            <a:r>
              <a:rPr lang="en" sz="2400" dirty="0">
                <a:latin typeface="Raleway"/>
                <a:ea typeface="Raleway"/>
                <a:cs typeface="Raleway"/>
                <a:sym typeface="Raleway"/>
              </a:rPr>
              <a:t>Retention Rates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6540147" y="4490100"/>
            <a:ext cx="1572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#casfaa2018</a:t>
            </a:r>
            <a:endParaRPr sz="180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44" name="Google Shape;144;p20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145" name="Google Shape;145;p20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of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147" name="Google Shape;147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20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  <p:pic>
        <p:nvPicPr>
          <p:cNvPr id="149" name="Google Shape;149;p20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4888" y="1190626"/>
            <a:ext cx="6281712" cy="3079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920625" y="407975"/>
            <a:ext cx="79116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Raleway"/>
                <a:ea typeface="Raleway"/>
                <a:cs typeface="Raleway"/>
                <a:sym typeface="Raleway"/>
              </a:rPr>
              <a:t>Six-Year Graduation Rates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6540147" y="4490100"/>
            <a:ext cx="1572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#casfaa2018</a:t>
            </a:r>
            <a:endParaRPr sz="180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56" name="Google Shape;156;p21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157" name="Google Shape;157;p21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1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of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159" name="Google Shape;159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21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  <p:pic>
        <p:nvPicPr>
          <p:cNvPr id="161" name="Google Shape;161;p21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2975" y="1133859"/>
            <a:ext cx="6543250" cy="320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/>
        </p:nvSpPr>
        <p:spPr>
          <a:xfrm>
            <a:off x="6540147" y="4490100"/>
            <a:ext cx="1572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#casfaa2018</a:t>
            </a:r>
            <a:endParaRPr sz="180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67" name="Google Shape;167;p22"/>
          <p:cNvSpPr txBox="1">
            <a:spLocks noGrp="1"/>
          </p:cNvSpPr>
          <p:nvPr>
            <p:ph type="ctrTitle" idx="4294967295"/>
          </p:nvPr>
        </p:nvSpPr>
        <p:spPr>
          <a:xfrm>
            <a:off x="1275147" y="1766025"/>
            <a:ext cx="6837600" cy="6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latin typeface="Raleway"/>
                <a:ea typeface="Raleway"/>
                <a:cs typeface="Raleway"/>
                <a:sym typeface="Raleway"/>
              </a:rPr>
              <a:t>Questions &amp; Discussion</a:t>
            </a:r>
            <a:endParaRPr sz="4200" b="1" dirty="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68" name="Google Shape;168;p22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169" name="Google Shape;169;p22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2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of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171" name="Google Shape;171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22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920625" y="443295"/>
            <a:ext cx="5976938" cy="437768"/>
          </a:xfrm>
        </p:spPr>
        <p:txBody>
          <a:bodyPr spcFirstLastPara="1" wrap="square" lIns="91425" tIns="34275" rIns="91425" bIns="34275" anchor="t" anchorCtr="0">
            <a:noAutofit/>
          </a:bodyPr>
          <a:lstStyle/>
          <a:p>
            <a:pPr>
              <a:buSzPct val="25000"/>
              <a:defRPr/>
            </a:pPr>
            <a:r>
              <a:rPr lang="en-US" sz="2400" dirty="0">
                <a:latin typeface="Raleway" panose="020B0604020202020204" charset="0"/>
              </a:rPr>
              <a:t>SEM </a:t>
            </a:r>
            <a:r>
              <a:rPr lang="en-US" sz="2400" dirty="0" smtClean="0">
                <a:latin typeface="Raleway" panose="020B0604020202020204" charset="0"/>
              </a:rPr>
              <a:t>is </a:t>
            </a:r>
            <a:r>
              <a:rPr lang="en-US" sz="2400" dirty="0">
                <a:latin typeface="Raleway" panose="020B0604020202020204" charset="0"/>
              </a:rPr>
              <a:t>about Student Success</a:t>
            </a:r>
          </a:p>
        </p:txBody>
      </p:sp>
      <p:sp>
        <p:nvSpPr>
          <p:cNvPr id="30723" name="Shape 65"/>
          <p:cNvSpPr txBox="1">
            <a:spLocks noGrp="1"/>
          </p:cNvSpPr>
          <p:nvPr>
            <p:ph type="body" idx="1"/>
          </p:nvPr>
        </p:nvSpPr>
        <p:spPr>
          <a:xfrm>
            <a:off x="1543050" y="1328738"/>
            <a:ext cx="6087666" cy="2714625"/>
          </a:xfrm>
        </p:spPr>
        <p:txBody>
          <a:bodyPr spcFirstLastPara="1" wrap="square" lIns="91425" tIns="34275" rIns="91425" bIns="34275" anchor="t" anchorCtr="0"/>
          <a:lstStyle/>
          <a:p>
            <a:pPr marL="0" indent="0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Raleway" panose="020B0604020202020204" charset="0"/>
                <a:cs typeface="Calibri" panose="020F0502020204030204" pitchFamily="34" charset="0"/>
                <a:sym typeface="Calibri" panose="020F0502020204030204" pitchFamily="34" charset="0"/>
              </a:rPr>
              <a:t>Working to have the entire college/university community active in, and responsible for, recruiting, retaining and graduating students.</a:t>
            </a:r>
          </a:p>
          <a:p>
            <a:pPr marL="842963" lvl="1" indent="-385763">
              <a:buFont typeface="Arial" panose="020B0604020202020204" pitchFamily="34" charset="0"/>
              <a:buChar char="•"/>
            </a:pPr>
            <a:r>
              <a:rPr lang="en-US" altLang="en-US" dirty="0">
                <a:latin typeface="Raleway" panose="020B0604020202020204" charset="0"/>
              </a:rPr>
              <a:t>SEM Research</a:t>
            </a:r>
          </a:p>
          <a:p>
            <a:pPr marL="842963" lvl="1" indent="-385763">
              <a:buFont typeface="Arial" panose="020B0604020202020204" pitchFamily="34" charset="0"/>
              <a:buChar char="•"/>
            </a:pPr>
            <a:r>
              <a:rPr lang="en-US" altLang="en-US" dirty="0">
                <a:latin typeface="Raleway" panose="020B0604020202020204" charset="0"/>
              </a:rPr>
              <a:t>Market Trends and Influences on SEM Planning: SLU Sample </a:t>
            </a:r>
          </a:p>
          <a:p>
            <a:pPr marL="842963" lvl="1" indent="-385763">
              <a:buFont typeface="Arial" panose="020B0604020202020204" pitchFamily="34" charset="0"/>
              <a:buChar char="•"/>
            </a:pPr>
            <a:r>
              <a:rPr lang="en-US" altLang="en-US" dirty="0">
                <a:latin typeface="Raleway" panose="020B0604020202020204" charset="0"/>
              </a:rPr>
              <a:t>Application of Research: Personalized Engagement </a:t>
            </a:r>
          </a:p>
          <a:p>
            <a:pPr indent="-257175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endParaRPr lang="en-US" altLang="en-US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4" name="Google Shape;58;p13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5" name="Google Shape;59;p13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0;p13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of 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7" name="Google Shape;61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62;p13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4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/>
          <p:cNvSpPr txBox="1">
            <a:spLocks noGrp="1" noChangeArrowheads="1"/>
          </p:cNvSpPr>
          <p:nvPr>
            <p:ph type="title"/>
          </p:nvPr>
        </p:nvSpPr>
        <p:spPr>
          <a:xfrm>
            <a:off x="920625" y="403998"/>
            <a:ext cx="6911306" cy="553640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n-US" altLang="en-US" sz="2400" dirty="0"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  <a:sym typeface="Calibri" panose="020F0502020204030204" pitchFamily="34" charset="0"/>
              </a:rPr>
              <a:t>SEM is Moving Beyond </a:t>
            </a:r>
            <a:r>
              <a:rPr lang="en-US" altLang="en-US" sz="2400" dirty="0" smtClean="0"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  <a:sym typeface="Calibri" panose="020F0502020204030204" pitchFamily="34" charset="0"/>
              </a:rPr>
              <a:t>the Fundamentals</a:t>
            </a:r>
            <a:endParaRPr lang="en-US" altLang="en-US" sz="2400" dirty="0">
              <a:solidFill>
                <a:schemeClr val="tx1"/>
              </a:solidFill>
              <a:latin typeface="Raleway" panose="020B060402020202020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54906" y="1297394"/>
            <a:ext cx="3482579" cy="2919800"/>
            <a:chOff x="1154906" y="1297394"/>
            <a:chExt cx="3482579" cy="2919800"/>
          </a:xfrm>
        </p:grpSpPr>
        <p:sp>
          <p:nvSpPr>
            <p:cNvPr id="16389" name="AutoShape 17"/>
            <p:cNvSpPr>
              <a:spLocks noChangeArrowheads="1"/>
            </p:cNvSpPr>
            <p:nvPr/>
          </p:nvSpPr>
          <p:spPr bwMode="auto">
            <a:xfrm rot="10800000">
              <a:off x="1154906" y="1479947"/>
              <a:ext cx="3482579" cy="2737247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1">
                    <a:lumMod val="50000"/>
                    <a:lumOff val="50000"/>
                  </a:schemeClr>
                </a:gs>
                <a:gs pos="100000">
                  <a:srgbClr val="002060">
                    <a:lumMod val="31000"/>
                    <a:lumOff val="69000"/>
                  </a:srgb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sz="1050" dirty="0">
                <a:latin typeface="+mn-lt"/>
                <a:ea typeface="ＭＳ Ｐゴシック"/>
                <a:cs typeface="ＭＳ Ｐゴシック"/>
              </a:endParaRPr>
            </a:p>
          </p:txBody>
        </p:sp>
        <p:sp>
          <p:nvSpPr>
            <p:cNvPr id="16390" name="Text Box 9"/>
            <p:cNvSpPr txBox="1">
              <a:spLocks noChangeArrowheads="1"/>
            </p:cNvSpPr>
            <p:nvPr/>
          </p:nvSpPr>
          <p:spPr bwMode="auto">
            <a:xfrm>
              <a:off x="1176337" y="1762125"/>
              <a:ext cx="3406379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ヒラギノ角ゴ Pro W3" pitchFamily="1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ヒラギノ角ゴ Pro W3" pitchFamily="1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ヒラギノ角ゴ Pro W3" pitchFamily="1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ヒラギノ角ゴ Pro W3" pitchFamily="1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ヒラギノ角ゴ Pro W3" pitchFamily="1" charset="-128"/>
                </a:defRPr>
              </a:lvl5pPr>
              <a:lvl6pPr marL="2514600" indent="-228600" defTabSz="457200" eaLnBrk="0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ヒラギノ角ゴ Pro W3" pitchFamily="1" charset="-128"/>
                </a:defRPr>
              </a:lvl6pPr>
              <a:lvl7pPr marL="2971800" indent="-228600" defTabSz="457200" eaLnBrk="0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ヒラギノ角ゴ Pro W3" pitchFamily="1" charset="-128"/>
                </a:defRPr>
              </a:lvl7pPr>
              <a:lvl8pPr marL="3429000" indent="-228600" defTabSz="457200" eaLnBrk="0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ヒラギノ角ゴ Pro W3" pitchFamily="1" charset="-128"/>
                </a:defRPr>
              </a:lvl8pPr>
              <a:lvl9pPr marL="3886200" indent="-228600" defTabSz="457200" eaLnBrk="0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ヒラギノ角ゴ Pro W3" pitchFamily="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5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Raleway" panose="020B0604020202020204" charset="0"/>
                  <a:cs typeface="ＭＳ Ｐゴシック"/>
                </a:rPr>
                <a:t>Prospects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5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Raleway" panose="020B0604020202020204" charset="0"/>
                  <a:cs typeface="ＭＳ Ｐゴシック"/>
                </a:rPr>
                <a:t>Inquiries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5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Raleway" panose="020B0604020202020204" charset="0"/>
                  <a:cs typeface="ＭＳ Ｐゴシック"/>
                </a:rPr>
                <a:t>Applicants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5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Raleway" panose="020B0604020202020204" charset="0"/>
                  <a:cs typeface="ＭＳ Ｐゴシック"/>
                </a:rPr>
                <a:t>Admits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5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Raleway" panose="020B0604020202020204" charset="0"/>
                  <a:cs typeface="ＭＳ Ｐゴシック"/>
                </a:rPr>
                <a:t>Enrollees</a:t>
              </a:r>
            </a:p>
          </p:txBody>
        </p:sp>
        <p:sp>
          <p:nvSpPr>
            <p:cNvPr id="33797" name="Rectangle 13"/>
            <p:cNvSpPr txBox="1">
              <a:spLocks noChangeArrowheads="1"/>
            </p:cNvSpPr>
            <p:nvPr/>
          </p:nvSpPr>
          <p:spPr bwMode="auto">
            <a:xfrm>
              <a:off x="1385888" y="1297394"/>
              <a:ext cx="3196827" cy="38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ts val="1350"/>
                </a:spcBef>
                <a:spcAft>
                  <a:spcPts val="450"/>
                </a:spcAft>
                <a:buClr>
                  <a:srgbClr val="005BBB"/>
                </a:buClr>
              </a:pPr>
              <a:r>
                <a:rPr lang="en-US" altLang="en-US" sz="1425" b="1" i="1" dirty="0">
                  <a:solidFill>
                    <a:srgbClr val="0D0D0D"/>
                  </a:solidFill>
                  <a:latin typeface="Raleway" panose="020B0604020202020204" charset="0"/>
                  <a:ea typeface="MS PGothic" panose="020B0600070205080204" pitchFamily="34" charset="-128"/>
                </a:rPr>
                <a:t>The Classic </a:t>
              </a:r>
              <a:r>
                <a:rPr lang="en-US" altLang="en-US" sz="1425" b="1" i="1" dirty="0" smtClean="0">
                  <a:solidFill>
                    <a:srgbClr val="0D0D0D"/>
                  </a:solidFill>
                  <a:latin typeface="Raleway" panose="020B0604020202020204" charset="0"/>
                  <a:ea typeface="MS PGothic" panose="020B0600070205080204" pitchFamily="34" charset="-128"/>
                </a:rPr>
                <a:t>Admissions </a:t>
              </a:r>
              <a:r>
                <a:rPr lang="en-US" altLang="en-US" sz="1425" b="1" i="1" dirty="0">
                  <a:solidFill>
                    <a:srgbClr val="0D0D0D"/>
                  </a:solidFill>
                  <a:latin typeface="Raleway" panose="020B0604020202020204" charset="0"/>
                  <a:ea typeface="MS PGothic" panose="020B0600070205080204" pitchFamily="34" charset="-128"/>
                </a:rPr>
                <a:t>Funnel</a:t>
              </a: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71764" y="1208485"/>
            <a:ext cx="3453085" cy="3008709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7866" tIns="33338" rIns="67866" bIns="33338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5BBB"/>
              </a:buClr>
              <a:buFont typeface="Arial Narrow" panose="020B0606020202030204" pitchFamily="34" charset="0"/>
              <a:buNone/>
              <a:defRPr/>
            </a:pPr>
            <a:r>
              <a:rPr lang="en-US" altLang="en-US" b="1" i="1" dirty="0">
                <a:solidFill>
                  <a:srgbClr val="262626"/>
                </a:solidFill>
                <a:latin typeface="Raleway" panose="020B0604020202020204" charset="0"/>
                <a:ea typeface="MS PGothic" panose="020B0600070205080204" pitchFamily="34" charset="-128"/>
              </a:rPr>
              <a:t>Factors Most Noted in </a:t>
            </a:r>
          </a:p>
          <a:p>
            <a:pPr algn="ctr" eaLnBrk="1" hangingPunct="1">
              <a:buClr>
                <a:srgbClr val="005BBB"/>
              </a:buClr>
              <a:buFont typeface="Arial Narrow" panose="020B0606020202030204" pitchFamily="34" charset="0"/>
              <a:buNone/>
              <a:defRPr/>
            </a:pPr>
            <a:r>
              <a:rPr lang="en-US" altLang="en-US" b="1" i="1" dirty="0">
                <a:solidFill>
                  <a:srgbClr val="262626"/>
                </a:solidFill>
                <a:latin typeface="Raleway" panose="020B0604020202020204" charset="0"/>
                <a:ea typeface="MS PGothic" panose="020B0600070205080204" pitchFamily="34" charset="-128"/>
              </a:rPr>
              <a:t>College Selection Process</a:t>
            </a:r>
          </a:p>
          <a:p>
            <a:pPr eaLnBrk="1" hangingPunct="1">
              <a:spcBef>
                <a:spcPts val="900"/>
              </a:spcBef>
              <a:buClr>
                <a:srgbClr val="005BBB"/>
              </a:buClr>
              <a:buFont typeface="Arial Narrow" panose="020B0606020202030204" pitchFamily="34" charset="0"/>
              <a:buAutoNum type="arabicPeriod"/>
              <a:defRPr/>
            </a:pPr>
            <a:r>
              <a:rPr lang="en-US" altLang="en-US" dirty="0" smtClean="0">
                <a:solidFill>
                  <a:srgbClr val="262626"/>
                </a:solidFill>
                <a:latin typeface="Raleway" panose="020B0604020202020204" charset="0"/>
                <a:ea typeface="MS PGothic" panose="020B0600070205080204" pitchFamily="34" charset="-128"/>
              </a:rPr>
              <a:t> Majors </a:t>
            </a:r>
            <a:r>
              <a:rPr lang="en-US" altLang="en-US" dirty="0">
                <a:solidFill>
                  <a:srgbClr val="262626"/>
                </a:solidFill>
                <a:latin typeface="Raleway" panose="020B0604020202020204" charset="0"/>
                <a:ea typeface="MS PGothic" panose="020B0600070205080204" pitchFamily="34" charset="-128"/>
              </a:rPr>
              <a:t>&amp; Career Programs Offered</a:t>
            </a:r>
          </a:p>
          <a:p>
            <a:pPr eaLnBrk="1" hangingPunct="1">
              <a:spcBef>
                <a:spcPts val="900"/>
              </a:spcBef>
              <a:buClr>
                <a:srgbClr val="005BBB"/>
              </a:buClr>
              <a:buFont typeface="Arial Narrow" panose="020B0606020202030204" pitchFamily="34" charset="0"/>
              <a:buAutoNum type="arabicPeriod"/>
              <a:defRPr/>
            </a:pPr>
            <a:r>
              <a:rPr lang="en-US" altLang="en-US" dirty="0" smtClean="0">
                <a:solidFill>
                  <a:srgbClr val="262626"/>
                </a:solidFill>
                <a:latin typeface="Raleway" panose="020B0604020202020204" charset="0"/>
                <a:ea typeface="MS PGothic" panose="020B0600070205080204" pitchFamily="34" charset="-128"/>
              </a:rPr>
              <a:t> Location/Campus </a:t>
            </a:r>
            <a:r>
              <a:rPr lang="en-US" altLang="en-US" dirty="0">
                <a:solidFill>
                  <a:srgbClr val="262626"/>
                </a:solidFill>
                <a:latin typeface="Raleway" panose="020B0604020202020204" charset="0"/>
                <a:ea typeface="MS PGothic" panose="020B0600070205080204" pitchFamily="34" charset="-128"/>
              </a:rPr>
              <a:t>Characteristics</a:t>
            </a:r>
          </a:p>
          <a:p>
            <a:pPr eaLnBrk="1" hangingPunct="1">
              <a:spcBef>
                <a:spcPts val="900"/>
              </a:spcBef>
              <a:buClr>
                <a:srgbClr val="005BBB"/>
              </a:buClr>
              <a:buFont typeface="Arial Narrow" panose="020B0606020202030204" pitchFamily="34" charset="0"/>
              <a:buAutoNum type="arabicPeriod"/>
              <a:defRPr/>
            </a:pPr>
            <a:r>
              <a:rPr lang="en-US" altLang="en-US" dirty="0" smtClean="0">
                <a:solidFill>
                  <a:srgbClr val="262626"/>
                </a:solidFill>
                <a:latin typeface="Raleway" panose="020B0604020202020204" charset="0"/>
                <a:ea typeface="MS PGothic" panose="020B0600070205080204" pitchFamily="34" charset="-128"/>
              </a:rPr>
              <a:t> Cost/Affordability</a:t>
            </a:r>
            <a:endParaRPr lang="en-US" altLang="en-US" dirty="0">
              <a:solidFill>
                <a:srgbClr val="262626"/>
              </a:solidFill>
              <a:latin typeface="Raleway" panose="020B060402020202020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ts val="900"/>
              </a:spcBef>
              <a:buClr>
                <a:srgbClr val="005BBB"/>
              </a:buClr>
              <a:buFont typeface="Arial Narrow" panose="020B0606020202030204" pitchFamily="34" charset="0"/>
              <a:buAutoNum type="arabicPeriod"/>
              <a:defRPr/>
            </a:pPr>
            <a:r>
              <a:rPr lang="en-US" altLang="en-US" dirty="0" smtClean="0">
                <a:solidFill>
                  <a:srgbClr val="262626"/>
                </a:solidFill>
                <a:latin typeface="Raleway" panose="020B0604020202020204" charset="0"/>
                <a:ea typeface="MS PGothic" panose="020B0600070205080204" pitchFamily="34" charset="-128"/>
              </a:rPr>
              <a:t> Campus </a:t>
            </a:r>
            <a:r>
              <a:rPr lang="en-US" altLang="en-US" dirty="0">
                <a:solidFill>
                  <a:srgbClr val="262626"/>
                </a:solidFill>
                <a:latin typeface="Raleway" panose="020B0604020202020204" charset="0"/>
                <a:ea typeface="MS PGothic" panose="020B0600070205080204" pitchFamily="34" charset="-128"/>
              </a:rPr>
              <a:t>Size/Safety</a:t>
            </a:r>
          </a:p>
          <a:p>
            <a:pPr eaLnBrk="1" hangingPunct="1">
              <a:spcBef>
                <a:spcPts val="900"/>
              </a:spcBef>
              <a:buClr>
                <a:srgbClr val="005BBB"/>
              </a:buClr>
              <a:buFont typeface="Arial Narrow" panose="020B0606020202030204" pitchFamily="34" charset="0"/>
              <a:buAutoNum type="arabicPeriod"/>
              <a:defRPr/>
            </a:pPr>
            <a:r>
              <a:rPr lang="en-US" altLang="en-US" dirty="0" smtClean="0">
                <a:solidFill>
                  <a:srgbClr val="262626"/>
                </a:solidFill>
                <a:latin typeface="Raleway" panose="020B0604020202020204" charset="0"/>
                <a:ea typeface="MS PGothic" panose="020B0600070205080204" pitchFamily="34" charset="-128"/>
              </a:rPr>
              <a:t> Characteristics </a:t>
            </a:r>
            <a:r>
              <a:rPr lang="en-US" altLang="en-US" dirty="0">
                <a:solidFill>
                  <a:srgbClr val="262626"/>
                </a:solidFill>
                <a:latin typeface="Raleway" panose="020B0604020202020204" charset="0"/>
                <a:ea typeface="MS PGothic" panose="020B0600070205080204" pitchFamily="34" charset="-128"/>
              </a:rPr>
              <a:t>of Enrolled  Students</a:t>
            </a:r>
          </a:p>
          <a:p>
            <a:pPr eaLnBrk="1" hangingPunct="1">
              <a:spcBef>
                <a:spcPts val="900"/>
              </a:spcBef>
              <a:buClr>
                <a:srgbClr val="005BBB"/>
              </a:buClr>
              <a:buFont typeface="Arial Narrow" panose="020B0606020202030204" pitchFamily="34" charset="0"/>
              <a:buAutoNum type="arabicPeriod"/>
              <a:defRPr/>
            </a:pPr>
            <a:r>
              <a:rPr lang="en-US" altLang="en-US" dirty="0" smtClean="0">
                <a:solidFill>
                  <a:srgbClr val="262626"/>
                </a:solidFill>
                <a:latin typeface="Raleway" panose="020B0604020202020204" charset="0"/>
                <a:ea typeface="MS PGothic" panose="020B0600070205080204" pitchFamily="34" charset="-128"/>
              </a:rPr>
              <a:t> Selectivity</a:t>
            </a:r>
            <a:endParaRPr lang="en-US" altLang="en-US" dirty="0">
              <a:solidFill>
                <a:srgbClr val="262626"/>
              </a:solidFill>
              <a:latin typeface="Raleway" panose="020B060402020202020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ts val="450"/>
              </a:spcBef>
              <a:buClr>
                <a:srgbClr val="005BBB"/>
              </a:buClr>
              <a:buFont typeface="Arial Narrow" panose="020B0606020202030204" pitchFamily="34" charset="0"/>
              <a:buAutoNum type="arabicPeriod"/>
              <a:defRPr/>
            </a:pPr>
            <a:endParaRPr lang="en-US" altLang="en-US" sz="2100" dirty="0">
              <a:solidFill>
                <a:srgbClr val="262626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ts val="450"/>
              </a:spcBef>
              <a:buClr>
                <a:srgbClr val="005BBB"/>
              </a:buClr>
              <a:defRPr/>
            </a:pPr>
            <a:endParaRPr lang="en-US" altLang="en-US" sz="2100" dirty="0">
              <a:solidFill>
                <a:srgbClr val="262626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7" name="Google Shape;58;p13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9" name="Google Shape;59;p13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0;p13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of 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11" name="Google Shape;61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62;p13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5667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920625" y="411687"/>
            <a:ext cx="7911674" cy="5727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  <a:latin typeface="Raleway" panose="020B0604020202020204" charset="0"/>
              </a:rPr>
              <a:t>Core Enrollment Management Principles</a:t>
            </a: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1379955" y="1189260"/>
            <a:ext cx="6363039" cy="3014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Raleway" panose="020B0604020202020204" charset="0"/>
              </a:rPr>
              <a:t>No Enrollment Effort is Successful without </a:t>
            </a:r>
            <a:r>
              <a:rPr lang="en-US" altLang="en-US" dirty="0">
                <a:solidFill>
                  <a:srgbClr val="BC8B00"/>
                </a:solidFill>
                <a:latin typeface="Raleway" panose="020B0604020202020204" charset="0"/>
              </a:rPr>
              <a:t>QUALITY</a:t>
            </a:r>
            <a:r>
              <a:rPr lang="en-US" altLang="en-US" dirty="0">
                <a:latin typeface="Raleway" panose="020B0604020202020204" charset="0"/>
              </a:rPr>
              <a:t> Academic Programs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Raleway" panose="020B0604020202020204" charset="0"/>
              </a:rPr>
              <a:t>Recruitment and Retention is an On-going, Multi-year </a:t>
            </a:r>
            <a:r>
              <a:rPr lang="en-US" altLang="en-US" dirty="0">
                <a:solidFill>
                  <a:srgbClr val="BC8B00"/>
                </a:solidFill>
                <a:latin typeface="Raleway" panose="020B0604020202020204" charset="0"/>
              </a:rPr>
              <a:t>PROCESS</a:t>
            </a:r>
            <a:r>
              <a:rPr lang="en-US" altLang="en-US" dirty="0">
                <a:latin typeface="Raleway" panose="020B0604020202020204" charset="0"/>
              </a:rPr>
              <a:t> with Strong Access to Research and </a:t>
            </a:r>
            <a:r>
              <a:rPr lang="en-US" altLang="en-US" dirty="0">
                <a:solidFill>
                  <a:srgbClr val="BC8B00"/>
                </a:solidFill>
                <a:latin typeface="Raleway" panose="020B0604020202020204" charset="0"/>
              </a:rPr>
              <a:t>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Raleway" panose="020B0604020202020204" charset="0"/>
              </a:rPr>
              <a:t>Majority of Enrollments come from </a:t>
            </a:r>
            <a:r>
              <a:rPr lang="en-US" altLang="en-US" dirty="0">
                <a:solidFill>
                  <a:srgbClr val="BC8B00"/>
                </a:solidFill>
                <a:latin typeface="Raleway" panose="020B0604020202020204" charset="0"/>
              </a:rPr>
              <a:t>REGIONAL</a:t>
            </a:r>
            <a:r>
              <a:rPr lang="en-US" altLang="en-US" dirty="0">
                <a:solidFill>
                  <a:srgbClr val="FF0000"/>
                </a:solidFill>
                <a:latin typeface="Raleway" panose="020B0604020202020204" charset="0"/>
              </a:rPr>
              <a:t> </a:t>
            </a:r>
            <a:r>
              <a:rPr lang="en-US" altLang="en-US" dirty="0">
                <a:latin typeface="Raleway" panose="020B0604020202020204" charset="0"/>
              </a:rPr>
              <a:t>Student Markets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Raleway" panose="020B0604020202020204" charset="0"/>
              </a:rPr>
              <a:t>The Most Successful Recruitment Programs Clearly </a:t>
            </a:r>
            <a:r>
              <a:rPr lang="en-US" altLang="en-US" dirty="0">
                <a:solidFill>
                  <a:srgbClr val="BC8B00"/>
                </a:solidFill>
                <a:latin typeface="Raleway" panose="020B0604020202020204" charset="0"/>
              </a:rPr>
              <a:t>DIFFERENTIATE </a:t>
            </a:r>
            <a:r>
              <a:rPr lang="en-US" altLang="en-US" dirty="0">
                <a:latin typeface="Raleway" panose="020B0604020202020204" charset="0"/>
              </a:rPr>
              <a:t>the Student Experience from Competitor’s Programs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Raleway" panose="020B0604020202020204" charset="0"/>
              </a:rPr>
              <a:t>The Most Successful Retention Programs Clearly Address Students’ Needs and Regularly </a:t>
            </a:r>
            <a:r>
              <a:rPr lang="en-US" altLang="en-US" dirty="0">
                <a:solidFill>
                  <a:srgbClr val="BC8B00"/>
                </a:solidFill>
                <a:latin typeface="Raleway" panose="020B0604020202020204" charset="0"/>
              </a:rPr>
              <a:t>ENGAGE</a:t>
            </a:r>
            <a:r>
              <a:rPr lang="en-US" altLang="en-US" dirty="0">
                <a:solidFill>
                  <a:srgbClr val="FF0000"/>
                </a:solidFill>
                <a:latin typeface="Raleway" panose="020B0604020202020204" charset="0"/>
              </a:rPr>
              <a:t> </a:t>
            </a:r>
            <a:r>
              <a:rPr lang="en-US" altLang="en-US" dirty="0">
                <a:latin typeface="Raleway" panose="020B0604020202020204" charset="0"/>
              </a:rPr>
              <a:t>Students in Academic and Non-Academic Programs</a:t>
            </a:r>
          </a:p>
        </p:txBody>
      </p:sp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5886450" y="4592241"/>
            <a:ext cx="15501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Geneva"/>
              </a:rPr>
              <a:t>SOURCE: Goff, 2005</a:t>
            </a:r>
          </a:p>
        </p:txBody>
      </p:sp>
      <p:grpSp>
        <p:nvGrpSpPr>
          <p:cNvPr id="5" name="Google Shape;58;p13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6" name="Google Shape;59;p13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0;p13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of 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8" name="Google Shape;61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62;p13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544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920625" y="419213"/>
            <a:ext cx="7911675" cy="572700"/>
          </a:xfrm>
        </p:spPr>
        <p:txBody>
          <a:bodyPr/>
          <a:lstStyle/>
          <a:p>
            <a:pPr algn="l" eaLnBrk="1" hangingPunct="1"/>
            <a:r>
              <a:rPr lang="en-US" altLang="en-US" sz="2400" dirty="0" smtClean="0">
                <a:latin typeface="Raleway" panose="020B0604020202020204" charset="0"/>
              </a:rPr>
              <a:t>Core SEM Research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385888" y="1152475"/>
            <a:ext cx="6557962" cy="2957563"/>
          </a:xfrm>
        </p:spPr>
        <p:txBody>
          <a:bodyPr/>
          <a:lstStyle/>
          <a:p>
            <a:pPr marL="385763" indent="-3857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Raleway" panose="020B0604020202020204" charset="0"/>
              </a:rPr>
              <a:t>Primary and Secondary Markets: “Golden Circle” </a:t>
            </a:r>
          </a:p>
          <a:p>
            <a:pPr marL="385763" indent="-3857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Raleway" panose="020B0604020202020204" charset="0"/>
              </a:rPr>
              <a:t>Student and Workforce Demand</a:t>
            </a:r>
          </a:p>
          <a:p>
            <a:pPr marL="385763" indent="-3857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Raleway" panose="020B0604020202020204" charset="0"/>
              </a:rPr>
              <a:t>Competitor Analysis</a:t>
            </a:r>
          </a:p>
          <a:p>
            <a:pPr marL="385763" indent="-3857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Raleway" panose="020B0604020202020204" charset="0"/>
              </a:rPr>
              <a:t>Enrollment Funnel and Yield Rates</a:t>
            </a:r>
          </a:p>
          <a:p>
            <a:pPr marL="385763" indent="-3857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Raleway" panose="020B0604020202020204" charset="0"/>
              </a:rPr>
              <a:t>Program Retention and Graduation Rates</a:t>
            </a:r>
          </a:p>
          <a:p>
            <a:pPr marL="385763" indent="-3857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Raleway" panose="020B0604020202020204" charset="0"/>
              </a:rPr>
              <a:t>Student Satisfaction and Placement Outcomes</a:t>
            </a:r>
          </a:p>
        </p:txBody>
      </p:sp>
      <p:grpSp>
        <p:nvGrpSpPr>
          <p:cNvPr id="4" name="Google Shape;58;p13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5" name="Google Shape;59;p13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0;p13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of 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7" name="Google Shape;61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62;p13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54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920625" y="419824"/>
            <a:ext cx="6560072" cy="994172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Raleway" panose="020B0604020202020204" charset="0"/>
              </a:rPr>
              <a:t>National Degree Demand from the 800,000 Qualified College Bound Students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5" r="1311"/>
          <a:stretch>
            <a:fillRect/>
          </a:stretch>
        </p:blipFill>
        <p:spPr bwMode="auto">
          <a:xfrm>
            <a:off x="2690813" y="1486269"/>
            <a:ext cx="3013608" cy="285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oogle Shape;58;p13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5" name="Google Shape;59;p13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0;p13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of 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7" name="Google Shape;61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62;p13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0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20625" y="439549"/>
            <a:ext cx="7911675" cy="5727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Raleway" panose="020B0604020202020204" charset="0"/>
              </a:rPr>
              <a:t>Less Interest in </a:t>
            </a:r>
            <a:r>
              <a:rPr lang="en-US" altLang="en-US" sz="2400" dirty="0">
                <a:latin typeface="Raleway" panose="020B0604020202020204" charset="0"/>
              </a:rPr>
              <a:t>H</a:t>
            </a:r>
            <a:r>
              <a:rPr lang="en-US" altLang="en-US" sz="2400" dirty="0" smtClean="0">
                <a:latin typeface="Raleway" panose="020B0604020202020204" charset="0"/>
              </a:rPr>
              <a:t>umanities and Business</a:t>
            </a:r>
          </a:p>
        </p:txBody>
      </p:sp>
      <p:pic>
        <p:nvPicPr>
          <p:cNvPr id="43011" name="Picture 2" descr="https://i2.wp.com/www.the-american-interest.com/wp-content/uploads/2017/05/Screen-Shot-2017-05-03-at-4.23.11-PM.png?resize=2240%2C820&amp;ssl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3962" y="1704036"/>
            <a:ext cx="5915025" cy="2165747"/>
          </a:xfrm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822848" y="4556522"/>
            <a:ext cx="549830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50"/>
              <a:t>SOURCE:  https://www.the-american-interest.com/2017/05/03/todays-college-freshmen-are/</a:t>
            </a:r>
          </a:p>
        </p:txBody>
      </p:sp>
      <p:grpSp>
        <p:nvGrpSpPr>
          <p:cNvPr id="5" name="Google Shape;58;p13"/>
          <p:cNvGrpSpPr/>
          <p:nvPr/>
        </p:nvGrpSpPr>
        <p:grpSpPr>
          <a:xfrm>
            <a:off x="-10525" y="2600675"/>
            <a:ext cx="9144000" cy="2542775"/>
            <a:chOff x="-10525" y="2600675"/>
            <a:chExt cx="9144000" cy="2542775"/>
          </a:xfrm>
        </p:grpSpPr>
        <p:sp>
          <p:nvSpPr>
            <p:cNvPr id="6" name="Google Shape;59;p13"/>
            <p:cNvSpPr/>
            <p:nvPr/>
          </p:nvSpPr>
          <p:spPr>
            <a:xfrm>
              <a:off x="-10525" y="4556950"/>
              <a:ext cx="9144000" cy="586500"/>
            </a:xfrm>
            <a:prstGeom prst="rect">
              <a:avLst/>
            </a:prstGeom>
            <a:solidFill>
              <a:srgbClr val="D9CAA7"/>
            </a:solidFill>
            <a:ln w="9525" cap="flat" cmpd="sng">
              <a:solidFill>
                <a:srgbClr val="D9C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0;p13"/>
            <p:cNvSpPr txBox="1"/>
            <p:nvPr/>
          </p:nvSpPr>
          <p:spPr>
            <a:xfrm>
              <a:off x="5257575" y="4586975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55th Annual Conference </a:t>
              </a:r>
              <a:r>
                <a:rPr lang="en" dirty="0" smtClean="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of ICFAD</a:t>
              </a:r>
              <a:endParaRPr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pic>
          <p:nvPicPr>
            <p:cNvPr id="8" name="Google Shape;61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48150" y="2600675"/>
              <a:ext cx="672475" cy="195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62;p13"/>
            <p:cNvSpPr txBox="1"/>
            <p:nvPr/>
          </p:nvSpPr>
          <p:spPr>
            <a:xfrm>
              <a:off x="248150" y="4579450"/>
              <a:ext cx="35304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Seattle 2018</a:t>
              </a:r>
              <a:endParaRPr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1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1117</Words>
  <Application>Microsoft Office PowerPoint</Application>
  <PresentationFormat>On-screen Show (16:9)</PresentationFormat>
  <Paragraphs>243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Raleway SemiBold</vt:lpstr>
      <vt:lpstr>Geneva</vt:lpstr>
      <vt:lpstr>Arial</vt:lpstr>
      <vt:lpstr>Times New Roman</vt:lpstr>
      <vt:lpstr>ヒラギノ角ゴ Pro W3</vt:lpstr>
      <vt:lpstr>Raleway</vt:lpstr>
      <vt:lpstr>Arial Narrow</vt:lpstr>
      <vt:lpstr>Calibri</vt:lpstr>
      <vt:lpstr>MS PGothic</vt:lpstr>
      <vt:lpstr>MS PGothic</vt:lpstr>
      <vt:lpstr>Simple Light</vt:lpstr>
      <vt:lpstr>Thriving Fine Arts Enrollments in the New Higher Education Ecology</vt:lpstr>
      <vt:lpstr>What is Strategic Enrollment Management (SEM)?  </vt:lpstr>
      <vt:lpstr>PowerPoint Presentation</vt:lpstr>
      <vt:lpstr>SEM is about Student Success</vt:lpstr>
      <vt:lpstr>SEM is Moving Beyond the Fundamentals</vt:lpstr>
      <vt:lpstr>Core Enrollment Management Principles</vt:lpstr>
      <vt:lpstr>Core SEM Research</vt:lpstr>
      <vt:lpstr>National Degree Demand from the 800,000 Qualified College Bound Students</vt:lpstr>
      <vt:lpstr>Less Interest in Humanities and Business</vt:lpstr>
      <vt:lpstr>The Decline in Humanities Majors</vt:lpstr>
      <vt:lpstr>Case Study</vt:lpstr>
      <vt:lpstr>PowerPoint Presentation</vt:lpstr>
      <vt:lpstr>PowerPoint Presentation</vt:lpstr>
      <vt:lpstr>Personalized &amp; Interactive Outreach</vt:lpstr>
      <vt:lpstr>SLU PEP: Personalized Experience Portfolio</vt:lpstr>
      <vt:lpstr>SLU PEP: Personalized Experience Portfolio</vt:lpstr>
      <vt:lpstr>Recruitment</vt:lpstr>
      <vt:lpstr>Changing Environment in Arts Recruitment</vt:lpstr>
      <vt:lpstr>Assessing the Needs of these Students and Parents</vt:lpstr>
      <vt:lpstr>Ways to Adapt your Current Model of Recruitment to Meet Student Needs</vt:lpstr>
      <vt:lpstr>Case Study</vt:lpstr>
      <vt:lpstr>James Madison University and the  College of Visual and Performing Arts</vt:lpstr>
      <vt:lpstr>James Madison University and the College of Visual and Performing Arts Enrollment Numbers 2013 - 2018</vt:lpstr>
      <vt:lpstr>Retention</vt:lpstr>
      <vt:lpstr>For every student you retain  = One less new student you need to enroll</vt:lpstr>
      <vt:lpstr>Reason for:</vt:lpstr>
      <vt:lpstr>Historically</vt:lpstr>
      <vt:lpstr>Strategies</vt:lpstr>
      <vt:lpstr>Case Study</vt:lpstr>
      <vt:lpstr>California College of the Arts</vt:lpstr>
      <vt:lpstr>First-Year Retention Rates</vt:lpstr>
      <vt:lpstr>Six-Year Graduation Rates</vt:lpstr>
      <vt:lpstr>Questions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Recruitment</dc:title>
  <dc:creator>Ramirez, Sheena - ramiresn</dc:creator>
  <cp:lastModifiedBy>Ramirez, Sheena - ramiresn</cp:lastModifiedBy>
  <cp:revision>31</cp:revision>
  <dcterms:modified xsi:type="dcterms:W3CDTF">2018-09-28T18:29:11Z</dcterms:modified>
</cp:coreProperties>
</file>